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764" r:id="rId1"/>
  </p:sldMasterIdLst>
  <p:notesMasterIdLst>
    <p:notesMasterId r:id="rId33"/>
  </p:notesMasterIdLst>
  <p:sldIdLst>
    <p:sldId id="266" r:id="rId2"/>
    <p:sldId id="260" r:id="rId3"/>
    <p:sldId id="300" r:id="rId4"/>
    <p:sldId id="302" r:id="rId5"/>
    <p:sldId id="267" r:id="rId6"/>
    <p:sldId id="268" r:id="rId7"/>
    <p:sldId id="270" r:id="rId8"/>
    <p:sldId id="269" r:id="rId9"/>
    <p:sldId id="273" r:id="rId10"/>
    <p:sldId id="274" r:id="rId11"/>
    <p:sldId id="272" r:id="rId12"/>
    <p:sldId id="271" r:id="rId13"/>
    <p:sldId id="275" r:id="rId14"/>
    <p:sldId id="277" r:id="rId15"/>
    <p:sldId id="278" r:id="rId16"/>
    <p:sldId id="280" r:id="rId17"/>
    <p:sldId id="282" r:id="rId18"/>
    <p:sldId id="283" r:id="rId19"/>
    <p:sldId id="285" r:id="rId20"/>
    <p:sldId id="292" r:id="rId21"/>
    <p:sldId id="287" r:id="rId22"/>
    <p:sldId id="294" r:id="rId23"/>
    <p:sldId id="293" r:id="rId24"/>
    <p:sldId id="288" r:id="rId25"/>
    <p:sldId id="305" r:id="rId26"/>
    <p:sldId id="262" r:id="rId27"/>
    <p:sldId id="276" r:id="rId28"/>
    <p:sldId id="289" r:id="rId29"/>
    <p:sldId id="306" r:id="rId30"/>
    <p:sldId id="297" r:id="rId31"/>
    <p:sldId id="284" r:id="rId32"/>
  </p:sldIdLst>
  <p:sldSz cx="17340263" cy="9753600"/>
  <p:notesSz cx="13004800" cy="9753600"/>
  <p:embeddedFontLst>
    <p:embeddedFont>
      <p:font typeface="Calibri Light" panose="020F0302020204030204" pitchFamily="34" charset="0"/>
      <p:regular r:id="rId34"/>
      <p: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entury Gothic" panose="020B0502020202020204" pitchFamily="34" charset="0"/>
      <p:regular r:id="rId40"/>
      <p:bold r:id="rId41"/>
      <p:italic r:id="rId42"/>
      <p:boldItalic r:id="rId43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0F0"/>
    <a:srgbClr val="FE9E36"/>
    <a:srgbClr val="015A99"/>
    <a:srgbClr val="F82B02"/>
    <a:srgbClr val="91BE32"/>
    <a:srgbClr val="673E9B"/>
    <a:srgbClr val="0069B4"/>
    <a:srgbClr val="9D0141"/>
    <a:srgbClr val="9E0142"/>
    <a:srgbClr val="121212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54" autoAdjust="0"/>
    <p:restoredTop sz="94708"/>
  </p:normalViewPr>
  <p:slideViewPr>
    <p:cSldViewPr>
      <p:cViewPr varScale="1">
        <p:scale>
          <a:sx n="46" d="100"/>
          <a:sy n="46" d="100"/>
        </p:scale>
        <p:origin x="760" y="28"/>
      </p:cViewPr>
      <p:guideLst>
        <p:guide orient="horz" pos="288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635625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7366000" y="0"/>
            <a:ext cx="5635625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E10553-51EB-4B0B-8D71-366AB485C16B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576638" y="1219200"/>
            <a:ext cx="5851525" cy="3292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1300163" y="4694238"/>
            <a:ext cx="10404475" cy="38401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264650"/>
            <a:ext cx="5635625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7366000" y="9264650"/>
            <a:ext cx="5635625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05E398-4C78-45C7-8588-736E92A2F7D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3243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5E398-4C78-45C7-8588-736E92A2F7D4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3676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5E398-4C78-45C7-8588-736E92A2F7D4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2683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itre sombr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7340262" cy="97536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758137" y="1597025"/>
            <a:ext cx="11823988" cy="3863224"/>
          </a:xfrm>
        </p:spPr>
        <p:txBody>
          <a:bodyPr anchor="b">
            <a:normAutofit/>
          </a:bodyPr>
          <a:lstStyle>
            <a:lvl1pPr algn="ctr">
              <a:defRPr sz="6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758137" y="5638800"/>
            <a:ext cx="11823988" cy="1838324"/>
          </a:xfrm>
        </p:spPr>
        <p:txBody>
          <a:bodyPr>
            <a:norm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0654" y="892040"/>
            <a:ext cx="1958955" cy="140546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21640" y="8468377"/>
            <a:ext cx="1809092" cy="113282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70731" y="8773107"/>
            <a:ext cx="1472158" cy="523362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0" y="3189546"/>
            <a:ext cx="17340261" cy="648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058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fin - image somb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3174" y="7086600"/>
            <a:ext cx="17343438" cy="2667000"/>
          </a:xfrm>
          <a:prstGeom prst="rect">
            <a:avLst/>
          </a:prstGeom>
          <a:solidFill>
            <a:schemeClr val="bg1"/>
          </a:solidFill>
          <a:ln w="19050" cap="rnd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pour une image  8"/>
          <p:cNvSpPr>
            <a:spLocks noGrp="1"/>
          </p:cNvSpPr>
          <p:nvPr>
            <p:ph type="pic" sz="quarter" idx="10"/>
          </p:nvPr>
        </p:nvSpPr>
        <p:spPr>
          <a:xfrm>
            <a:off x="-3175" y="0"/>
            <a:ext cx="17343437" cy="7086600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7467600"/>
            <a:ext cx="17340263" cy="22098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758137" y="7740424"/>
            <a:ext cx="11823988" cy="923330"/>
          </a:xfrm>
        </p:spPr>
        <p:txBody>
          <a:bodyPr anchor="ctr" anchorCtr="0">
            <a:normAutofit/>
          </a:bodyPr>
          <a:lstStyle>
            <a:lvl1pPr algn="ctr">
              <a:defRPr sz="60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758137" y="8739656"/>
            <a:ext cx="11823988" cy="35982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800" b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30698" y="7347928"/>
            <a:ext cx="912321" cy="654545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14131" y="8927857"/>
            <a:ext cx="1145455" cy="490909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98518" y="8223802"/>
            <a:ext cx="1376680" cy="49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259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fin - image clai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2868" y="7086600"/>
            <a:ext cx="17449800" cy="2743200"/>
          </a:xfrm>
          <a:prstGeom prst="rect">
            <a:avLst/>
          </a:prstGeom>
        </p:spPr>
      </p:pic>
      <p:sp>
        <p:nvSpPr>
          <p:cNvPr id="9" name="Espace réservé pour une image  8"/>
          <p:cNvSpPr>
            <a:spLocks noGrp="1"/>
          </p:cNvSpPr>
          <p:nvPr>
            <p:ph type="pic" sz="quarter" idx="10"/>
          </p:nvPr>
        </p:nvSpPr>
        <p:spPr>
          <a:xfrm>
            <a:off x="-3175" y="0"/>
            <a:ext cx="17343437" cy="7086600"/>
          </a:xfrm>
          <a:solidFill>
            <a:schemeClr val="bg1"/>
          </a:solidFill>
        </p:spPr>
        <p:txBody>
          <a:bodyPr/>
          <a:lstStyle/>
          <a:p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758137" y="7740424"/>
            <a:ext cx="11823988" cy="923330"/>
          </a:xfrm>
        </p:spPr>
        <p:txBody>
          <a:bodyPr anchor="ctr" anchorCtr="0">
            <a:normAutofit/>
          </a:bodyPr>
          <a:lstStyle>
            <a:lvl1pPr algn="ctr">
              <a:defRPr sz="6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758137" y="8739656"/>
            <a:ext cx="11823988" cy="35982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66" y="7391400"/>
            <a:ext cx="17340265" cy="227367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70201" y="7344655"/>
            <a:ext cx="835303" cy="58909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11852" y="8934024"/>
            <a:ext cx="1152000" cy="523636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15154059" y="8111837"/>
            <a:ext cx="1662545" cy="692727"/>
          </a:xfrm>
          <a:prstGeom prst="rect">
            <a:avLst/>
          </a:prstGeom>
          <a:solidFill>
            <a:schemeClr val="bg1"/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98518" y="8223802"/>
            <a:ext cx="1376680" cy="49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0588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17340263" cy="975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9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itr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19400"/>
            <a:ext cx="17356931" cy="6721033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0"/>
            <a:ext cx="17356931" cy="2819400"/>
          </a:xfrm>
          <a:prstGeom prst="rect">
            <a:avLst/>
          </a:prstGeom>
          <a:solidFill>
            <a:schemeClr val="bg1"/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6" t="-1862"/>
          <a:stretch/>
        </p:blipFill>
        <p:spPr>
          <a:xfrm>
            <a:off x="3209" y="3243241"/>
            <a:ext cx="17356931" cy="651035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758137" y="1597025"/>
            <a:ext cx="11823988" cy="3863224"/>
          </a:xfrm>
        </p:spPr>
        <p:txBody>
          <a:bodyPr anchor="b">
            <a:normAutofit/>
          </a:bodyPr>
          <a:lstStyle>
            <a:lvl1pPr algn="ctr">
              <a:defRPr sz="60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758137" y="5638800"/>
            <a:ext cx="11823988" cy="1838324"/>
          </a:xfrm>
        </p:spPr>
        <p:txBody>
          <a:bodyPr>
            <a:normAutofit/>
          </a:bodyPr>
          <a:lstStyle>
            <a:lvl1pPr marL="0" indent="0" algn="ctr">
              <a:buNone/>
              <a:defRPr sz="2800" b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0654" y="892040"/>
            <a:ext cx="1958955" cy="140546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02667" y="8610600"/>
            <a:ext cx="1260000" cy="5400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23131" y="8680200"/>
            <a:ext cx="151434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736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IASI LATMOS - ULB</a:t>
            </a:r>
            <a:endParaRPr lang="fr-FR" dirty="0"/>
          </a:p>
        </p:txBody>
      </p:sp>
      <p:sp>
        <p:nvSpPr>
          <p:cNvPr id="18" name="Titre 1"/>
          <p:cNvSpPr>
            <a:spLocks noGrp="1"/>
          </p:cNvSpPr>
          <p:nvPr>
            <p:ph type="ctrTitle"/>
          </p:nvPr>
        </p:nvSpPr>
        <p:spPr>
          <a:xfrm>
            <a:off x="2758137" y="2285999"/>
            <a:ext cx="11823988" cy="3174249"/>
          </a:xfrm>
        </p:spPr>
        <p:txBody>
          <a:bodyPr anchor="b" anchorCtr="0"/>
          <a:lstStyle>
            <a:lvl1pPr algn="ctr">
              <a:defRPr sz="6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9" name="Sous-titre 2"/>
          <p:cNvSpPr>
            <a:spLocks noGrp="1"/>
          </p:cNvSpPr>
          <p:nvPr>
            <p:ph type="subTitle" idx="1"/>
          </p:nvPr>
        </p:nvSpPr>
        <p:spPr>
          <a:xfrm>
            <a:off x="2758137" y="5638800"/>
            <a:ext cx="11823988" cy="1838324"/>
          </a:xfrm>
        </p:spPr>
        <p:txBody>
          <a:bodyPr>
            <a:norm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4725" y="1567800"/>
            <a:ext cx="1990812" cy="14040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3" y="164726"/>
            <a:ext cx="17340265" cy="227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924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7340264" cy="849906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ECDFF-4A10-40BC-8F9B-9D22E6074F89}" type="datetime1">
              <a:rPr lang="fr-FR" smtClean="0"/>
              <a:t>17/02/2022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IASI LATMOS - ULB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A935-C22D-49F9-A2CC-0D06D247411E}" type="slidenum">
              <a:rPr lang="fr-FR" smtClean="0"/>
              <a:t>‹N°›</a:t>
            </a:fld>
            <a:endParaRPr lang="fr-FR"/>
          </a:p>
        </p:txBody>
      </p:sp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1192214" y="838431"/>
            <a:ext cx="13421517" cy="1112469"/>
          </a:xfrm>
        </p:spPr>
        <p:txBody>
          <a:bodyPr anchor="b"/>
          <a:lstStyle>
            <a:lvl1pPr>
              <a:defRPr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192214" y="152400"/>
            <a:ext cx="13421517" cy="533400"/>
          </a:xfrm>
        </p:spPr>
        <p:txBody>
          <a:bodyPr numCol="1" anchor="ctr"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pic>
        <p:nvPicPr>
          <p:cNvPr id="19" name="Image 1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87322" y="137160"/>
            <a:ext cx="767544" cy="54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933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192213" y="2206490"/>
            <a:ext cx="7400925" cy="6578736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745538" y="2206488"/>
            <a:ext cx="7402512" cy="6578737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0DDB7-88AC-4405-A32B-EE0408D4BCD4}" type="datetime1">
              <a:rPr lang="fr-FR" smtClean="0"/>
              <a:t>17/02/2022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IASI LATMOS - ULB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A935-C22D-49F9-A2CC-0D06D247411E}" type="slidenum">
              <a:rPr lang="fr-FR" smtClean="0"/>
              <a:t>‹N°›</a:t>
            </a:fld>
            <a:endParaRPr lang="fr-FR"/>
          </a:p>
        </p:txBody>
      </p:sp>
      <p:pic>
        <p:nvPicPr>
          <p:cNvPr id="17" name="Image 1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7340264" cy="849906"/>
          </a:xfrm>
          <a:prstGeom prst="rect">
            <a:avLst/>
          </a:prstGeom>
        </p:spPr>
      </p:pic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1192214" y="838431"/>
            <a:ext cx="13421517" cy="1112469"/>
          </a:xfrm>
        </p:spPr>
        <p:txBody>
          <a:bodyPr anchor="b"/>
          <a:lstStyle>
            <a:lvl1pPr>
              <a:defRPr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9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192214" y="152400"/>
            <a:ext cx="13421517" cy="533400"/>
          </a:xfrm>
        </p:spPr>
        <p:txBody>
          <a:bodyPr numCol="1" anchor="ctr"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pic>
        <p:nvPicPr>
          <p:cNvPr id="20" name="Image 1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87322" y="137160"/>
            <a:ext cx="767544" cy="54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687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193800" y="2189027"/>
            <a:ext cx="7335838" cy="858973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193800" y="3124200"/>
            <a:ext cx="7335838" cy="5678488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8778875" y="2189027"/>
            <a:ext cx="7370763" cy="858973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8778875" y="3124200"/>
            <a:ext cx="7370763" cy="56784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1BB86-F7E1-4436-8DF1-F44E9F46A540}" type="datetime1">
              <a:rPr lang="fr-FR" smtClean="0"/>
              <a:t>17/02/2022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IASI LATMOS - ULB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A935-C22D-49F9-A2CC-0D06D247411E}" type="slidenum">
              <a:rPr lang="fr-FR" smtClean="0"/>
              <a:t>‹N°›</a:t>
            </a:fld>
            <a:endParaRPr lang="fr-FR"/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7340264" cy="849906"/>
          </a:xfrm>
          <a:prstGeom prst="rect">
            <a:avLst/>
          </a:prstGeom>
        </p:spPr>
      </p:pic>
      <p:sp>
        <p:nvSpPr>
          <p:cNvPr id="16" name="Titre 1"/>
          <p:cNvSpPr>
            <a:spLocks noGrp="1"/>
          </p:cNvSpPr>
          <p:nvPr>
            <p:ph type="title"/>
          </p:nvPr>
        </p:nvSpPr>
        <p:spPr>
          <a:xfrm>
            <a:off x="1192214" y="838431"/>
            <a:ext cx="13421517" cy="1112469"/>
          </a:xfrm>
        </p:spPr>
        <p:txBody>
          <a:bodyPr anchor="b"/>
          <a:lstStyle>
            <a:lvl1pPr>
              <a:defRPr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7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192214" y="152400"/>
            <a:ext cx="13421517" cy="533400"/>
          </a:xfrm>
        </p:spPr>
        <p:txBody>
          <a:bodyPr numCol="1" anchor="ctr"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pic>
        <p:nvPicPr>
          <p:cNvPr id="18" name="Image 1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87322" y="137160"/>
            <a:ext cx="767544" cy="54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356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93801" y="1219199"/>
            <a:ext cx="4275930" cy="170656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03131" y="1404938"/>
            <a:ext cx="10155237" cy="693102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202531" y="2925763"/>
            <a:ext cx="4267200" cy="542131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5CB37-DBE7-457A-91BD-C8128FAA5DCF}" type="datetime1">
              <a:rPr lang="fr-FR" smtClean="0"/>
              <a:t>17/02/2022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IASI LATMOS - ULB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A935-C22D-49F9-A2CC-0D06D247411E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7340264" cy="849906"/>
          </a:xfrm>
          <a:prstGeom prst="rect">
            <a:avLst/>
          </a:prstGeom>
        </p:spPr>
      </p:pic>
      <p:sp>
        <p:nvSpPr>
          <p:cNvPr id="12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192214" y="152400"/>
            <a:ext cx="13421517" cy="533400"/>
          </a:xfrm>
        </p:spPr>
        <p:txBody>
          <a:bodyPr numCol="1" anchor="ctr"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87322" y="137160"/>
            <a:ext cx="767544" cy="54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052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15B2B-ED05-436B-A6DB-920598E8DA9D}" type="datetime1">
              <a:rPr lang="fr-FR" smtClean="0"/>
              <a:t>17/02/2022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IASI LATMOS - ULB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A935-C22D-49F9-A2CC-0D06D247411E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7340264" cy="849906"/>
          </a:xfrm>
          <a:prstGeom prst="rect">
            <a:avLst/>
          </a:prstGeom>
        </p:spPr>
      </p:pic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1192214" y="838431"/>
            <a:ext cx="13421517" cy="1112469"/>
          </a:xfrm>
        </p:spPr>
        <p:txBody>
          <a:bodyPr anchor="b"/>
          <a:lstStyle>
            <a:lvl1pPr>
              <a:defRPr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2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192214" y="152400"/>
            <a:ext cx="13421517" cy="533400"/>
          </a:xfrm>
        </p:spPr>
        <p:txBody>
          <a:bodyPr numCol="1" anchor="ctr"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87322" y="137160"/>
            <a:ext cx="767544" cy="54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662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18FAB-4B17-4A6F-B9BB-6FA2857A954B}" type="datetime1">
              <a:rPr lang="fr-FR" smtClean="0"/>
              <a:t>17/02/2022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IASI LATMOS - ULB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A935-C22D-49F9-A2CC-0D06D24741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4773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192213" y="519113"/>
            <a:ext cx="14955837" cy="1385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192213" y="2206488"/>
            <a:ext cx="14955837" cy="65787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192214" y="9040813"/>
            <a:ext cx="1077118" cy="51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accent1"/>
                </a:solidFill>
              </a:defRPr>
            </a:lvl1pPr>
          </a:lstStyle>
          <a:p>
            <a:fld id="{A8B2A25C-14B4-478D-B47F-B33B4B13F89A}" type="datetime1">
              <a:rPr lang="fr-FR" smtClean="0"/>
              <a:pPr/>
              <a:t>17/02/2022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485558" y="9040813"/>
            <a:ext cx="10369146" cy="51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IASI LATMOS - ULB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5070931" y="9040813"/>
            <a:ext cx="1077119" cy="51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accent1"/>
                </a:solidFill>
              </a:defRPr>
            </a:lvl1pPr>
          </a:lstStyle>
          <a:p>
            <a:fld id="{52CEA935-C22D-49F9-A2CC-0D06D247411E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03174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65" r:id="rId2"/>
    <p:sldLayoutId id="2147483767" r:id="rId3"/>
    <p:sldLayoutId id="2147483766" r:id="rId4"/>
    <p:sldLayoutId id="2147483768" r:id="rId5"/>
    <p:sldLayoutId id="2147483769" r:id="rId6"/>
    <p:sldLayoutId id="2147483772" r:id="rId7"/>
    <p:sldLayoutId id="2147483770" r:id="rId8"/>
    <p:sldLayoutId id="2147483775" r:id="rId9"/>
    <p:sldLayoutId id="2147483774" r:id="rId10"/>
    <p:sldLayoutId id="2147483776" r:id="rId11"/>
    <p:sldLayoutId id="2147483777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i="1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3.jpeg"/><Relationship Id="rId18" Type="http://schemas.openxmlformats.org/officeDocument/2006/relationships/image" Target="../media/image78.jpeg"/><Relationship Id="rId26" Type="http://schemas.openxmlformats.org/officeDocument/2006/relationships/image" Target="../media/image86.jpeg"/><Relationship Id="rId3" Type="http://schemas.openxmlformats.org/officeDocument/2006/relationships/image" Target="../media/image63.jpeg"/><Relationship Id="rId21" Type="http://schemas.openxmlformats.org/officeDocument/2006/relationships/image" Target="../media/image81.jpeg"/><Relationship Id="rId7" Type="http://schemas.openxmlformats.org/officeDocument/2006/relationships/image" Target="../media/image67.jpeg"/><Relationship Id="rId12" Type="http://schemas.openxmlformats.org/officeDocument/2006/relationships/image" Target="../media/image72.jpeg"/><Relationship Id="rId17" Type="http://schemas.openxmlformats.org/officeDocument/2006/relationships/image" Target="../media/image77.jpeg"/><Relationship Id="rId25" Type="http://schemas.openxmlformats.org/officeDocument/2006/relationships/image" Target="../media/image85.jpeg"/><Relationship Id="rId2" Type="http://schemas.openxmlformats.org/officeDocument/2006/relationships/image" Target="../media/image62.jpeg"/><Relationship Id="rId16" Type="http://schemas.openxmlformats.org/officeDocument/2006/relationships/image" Target="../media/image76.jpeg"/><Relationship Id="rId20" Type="http://schemas.openxmlformats.org/officeDocument/2006/relationships/image" Target="../media/image80.jpeg"/><Relationship Id="rId29" Type="http://schemas.openxmlformats.org/officeDocument/2006/relationships/image" Target="../media/image8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jpeg"/><Relationship Id="rId11" Type="http://schemas.openxmlformats.org/officeDocument/2006/relationships/image" Target="../media/image71.jpeg"/><Relationship Id="rId24" Type="http://schemas.openxmlformats.org/officeDocument/2006/relationships/image" Target="../media/image84.jpeg"/><Relationship Id="rId5" Type="http://schemas.openxmlformats.org/officeDocument/2006/relationships/image" Target="../media/image65.jpeg"/><Relationship Id="rId15" Type="http://schemas.openxmlformats.org/officeDocument/2006/relationships/image" Target="../media/image75.jpeg"/><Relationship Id="rId23" Type="http://schemas.openxmlformats.org/officeDocument/2006/relationships/image" Target="../media/image83.png"/><Relationship Id="rId28" Type="http://schemas.openxmlformats.org/officeDocument/2006/relationships/image" Target="../media/image88.jpeg"/><Relationship Id="rId10" Type="http://schemas.openxmlformats.org/officeDocument/2006/relationships/image" Target="../media/image70.jpeg"/><Relationship Id="rId19" Type="http://schemas.openxmlformats.org/officeDocument/2006/relationships/image" Target="../media/image79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Relationship Id="rId14" Type="http://schemas.openxmlformats.org/officeDocument/2006/relationships/image" Target="../media/image74.jpeg"/><Relationship Id="rId22" Type="http://schemas.openxmlformats.org/officeDocument/2006/relationships/image" Target="../media/image82.jpeg"/><Relationship Id="rId27" Type="http://schemas.openxmlformats.org/officeDocument/2006/relationships/image" Target="../media/image87.jpeg"/><Relationship Id="rId30" Type="http://schemas.openxmlformats.org/officeDocument/2006/relationships/image" Target="../media/image9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13" Type="http://schemas.openxmlformats.org/officeDocument/2006/relationships/image" Target="../media/image102.jpeg"/><Relationship Id="rId18" Type="http://schemas.openxmlformats.org/officeDocument/2006/relationships/image" Target="../media/image83.png"/><Relationship Id="rId3" Type="http://schemas.openxmlformats.org/officeDocument/2006/relationships/image" Target="../media/image92.jpeg"/><Relationship Id="rId21" Type="http://schemas.openxmlformats.org/officeDocument/2006/relationships/image" Target="../media/image109.jpeg"/><Relationship Id="rId7" Type="http://schemas.openxmlformats.org/officeDocument/2006/relationships/image" Target="../media/image96.jpeg"/><Relationship Id="rId12" Type="http://schemas.openxmlformats.org/officeDocument/2006/relationships/image" Target="../media/image101.jpeg"/><Relationship Id="rId17" Type="http://schemas.openxmlformats.org/officeDocument/2006/relationships/image" Target="../media/image106.png"/><Relationship Id="rId2" Type="http://schemas.openxmlformats.org/officeDocument/2006/relationships/image" Target="../media/image91.jpeg"/><Relationship Id="rId16" Type="http://schemas.openxmlformats.org/officeDocument/2006/relationships/image" Target="../media/image105.jpeg"/><Relationship Id="rId20" Type="http://schemas.openxmlformats.org/officeDocument/2006/relationships/image" Target="../media/image10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5.jpeg"/><Relationship Id="rId11" Type="http://schemas.openxmlformats.org/officeDocument/2006/relationships/image" Target="../media/image100.jpeg"/><Relationship Id="rId24" Type="http://schemas.openxmlformats.org/officeDocument/2006/relationships/image" Target="../media/image112.jpeg"/><Relationship Id="rId5" Type="http://schemas.openxmlformats.org/officeDocument/2006/relationships/image" Target="../media/image94.jpeg"/><Relationship Id="rId15" Type="http://schemas.openxmlformats.org/officeDocument/2006/relationships/image" Target="../media/image104.jpeg"/><Relationship Id="rId23" Type="http://schemas.openxmlformats.org/officeDocument/2006/relationships/image" Target="../media/image111.jpeg"/><Relationship Id="rId10" Type="http://schemas.openxmlformats.org/officeDocument/2006/relationships/image" Target="../media/image99.jpeg"/><Relationship Id="rId19" Type="http://schemas.openxmlformats.org/officeDocument/2006/relationships/image" Target="../media/image107.jpeg"/><Relationship Id="rId4" Type="http://schemas.openxmlformats.org/officeDocument/2006/relationships/image" Target="../media/image93.jpeg"/><Relationship Id="rId9" Type="http://schemas.openxmlformats.org/officeDocument/2006/relationships/image" Target="../media/image98.jpeg"/><Relationship Id="rId14" Type="http://schemas.openxmlformats.org/officeDocument/2006/relationships/image" Target="../media/image103.jpeg"/><Relationship Id="rId22" Type="http://schemas.openxmlformats.org/officeDocument/2006/relationships/image" Target="../media/image11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2.pn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123.png"/><Relationship Id="rId7" Type="http://schemas.openxmlformats.org/officeDocument/2006/relationships/image" Target="../media/image120.jpeg"/><Relationship Id="rId2" Type="http://schemas.openxmlformats.org/officeDocument/2006/relationships/hyperlink" Target="https://www2.ulb.ac.be/cpm/NH3-IASI.html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9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Relationship Id="rId9" Type="http://schemas.openxmlformats.org/officeDocument/2006/relationships/image" Target="../media/image1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3" Type="http://schemas.openxmlformats.org/officeDocument/2006/relationships/image" Target="../media/image135.png"/><Relationship Id="rId7" Type="http://schemas.openxmlformats.org/officeDocument/2006/relationships/image" Target="../media/image138.jpe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4.png"/><Relationship Id="rId9" Type="http://schemas.openxmlformats.org/officeDocument/2006/relationships/image" Target="../media/image14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3" Type="http://schemas.openxmlformats.org/officeDocument/2006/relationships/image" Target="../media/image135.png"/><Relationship Id="rId7" Type="http://schemas.openxmlformats.org/officeDocument/2006/relationships/image" Target="../media/image141.jpe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38/s41586-018-0747-1" TargetMode="External"/><Relationship Id="rId13" Type="http://schemas.openxmlformats.org/officeDocument/2006/relationships/hyperlink" Target="https://doi.org/10.1088/1748-9326/abd5e0" TargetMode="External"/><Relationship Id="rId3" Type="http://schemas.openxmlformats.org/officeDocument/2006/relationships/hyperlink" Target="http://iasi.aeris-data.fr/NH3" TargetMode="External"/><Relationship Id="rId7" Type="http://schemas.openxmlformats.org/officeDocument/2006/relationships/hyperlink" Target="https://doi.org/10.5194/amt-10-4905-2017" TargetMode="External"/><Relationship Id="rId12" Type="http://schemas.openxmlformats.org/officeDocument/2006/relationships/hyperlink" Target="https://doi.org/10.1029/2020JD033475" TargetMode="External"/><Relationship Id="rId2" Type="http://schemas.openxmlformats.org/officeDocument/2006/relationships/image" Target="../media/image146.gif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doi.org/10.1002/2016JD024828" TargetMode="External"/><Relationship Id="rId11" Type="http://schemas.openxmlformats.org/officeDocument/2006/relationships/hyperlink" Target="https://doi.org/10.5194/amt-12-5457-2019" TargetMode="External"/><Relationship Id="rId5" Type="http://schemas.openxmlformats.org/officeDocument/2006/relationships/image" Target="../media/image147.png"/><Relationship Id="rId10" Type="http://schemas.openxmlformats.org/officeDocument/2006/relationships/hyperlink" Target="https://doi.org/10.1038/s41598-019-39935-3" TargetMode="External"/><Relationship Id="rId4" Type="http://schemas.openxmlformats.org/officeDocument/2006/relationships/hyperlink" Target="https://www2.ulb.ac.be/cpm/NH3-IASI.html" TargetMode="External"/><Relationship Id="rId9" Type="http://schemas.openxmlformats.org/officeDocument/2006/relationships/hyperlink" Target="https://doi.org/10.1029/2018JD029633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7" Type="http://schemas.openxmlformats.org/officeDocument/2006/relationships/image" Target="../media/image153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2.png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5194/amt-12-5457-2019" TargetMode="External"/><Relationship Id="rId13" Type="http://schemas.openxmlformats.org/officeDocument/2006/relationships/image" Target="../media/image147.png"/><Relationship Id="rId3" Type="http://schemas.openxmlformats.org/officeDocument/2006/relationships/hyperlink" Target="https://doi.org/10.1002/2016JD024828" TargetMode="External"/><Relationship Id="rId7" Type="http://schemas.openxmlformats.org/officeDocument/2006/relationships/hyperlink" Target="https://doi.org/10.1038/s41598-019-39935-3" TargetMode="External"/><Relationship Id="rId12" Type="http://schemas.openxmlformats.org/officeDocument/2006/relationships/hyperlink" Target="https://www2.ulb.ac.be/cpm/NH3-IASI.html" TargetMode="External"/><Relationship Id="rId2" Type="http://schemas.openxmlformats.org/officeDocument/2006/relationships/image" Target="../media/image146.gif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doi.org/10.1029/2018JD029633" TargetMode="External"/><Relationship Id="rId11" Type="http://schemas.openxmlformats.org/officeDocument/2006/relationships/hyperlink" Target="http://iasi.aeris-data.fr/NH3" TargetMode="External"/><Relationship Id="rId5" Type="http://schemas.openxmlformats.org/officeDocument/2006/relationships/hyperlink" Target="https://doi.org/10.1038/s41586-018-0747-1" TargetMode="External"/><Relationship Id="rId10" Type="http://schemas.openxmlformats.org/officeDocument/2006/relationships/hyperlink" Target="https://doi.org/10.1088/1748-9326/abd5e0" TargetMode="External"/><Relationship Id="rId4" Type="http://schemas.openxmlformats.org/officeDocument/2006/relationships/hyperlink" Target="https://doi.org/10.5194/amt-10-4905-2017" TargetMode="External"/><Relationship Id="rId9" Type="http://schemas.openxmlformats.org/officeDocument/2006/relationships/hyperlink" Target="https://doi.org/10.1029/2020JD033475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image" Target="../media/image160.png"/><Relationship Id="rId7" Type="http://schemas.openxmlformats.org/officeDocument/2006/relationships/image" Target="../media/image164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4" Type="http://schemas.openxmlformats.org/officeDocument/2006/relationships/image" Target="../media/image161.png"/><Relationship Id="rId9" Type="http://schemas.openxmlformats.org/officeDocument/2006/relationships/image" Target="../media/image1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421731" y="3899652"/>
            <a:ext cx="12725400" cy="3863224"/>
          </a:xfrm>
        </p:spPr>
        <p:txBody>
          <a:bodyPr>
            <a:normAutofit/>
          </a:bodyPr>
          <a:lstStyle/>
          <a:p>
            <a:r>
              <a:rPr lang="en-GB" sz="4400" dirty="0"/>
              <a:t>Satellite monitoring of ammonia: </a:t>
            </a:r>
            <a:br>
              <a:rPr lang="en-GB" sz="4400" dirty="0"/>
            </a:br>
            <a:r>
              <a:rPr lang="en-GB" sz="4400" dirty="0"/>
              <a:t>from point sources to long-term trends</a:t>
            </a:r>
            <a:endParaRPr lang="fr-FR" sz="44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497931" y="7762876"/>
            <a:ext cx="11823988" cy="390524"/>
          </a:xfrm>
        </p:spPr>
        <p:txBody>
          <a:bodyPr>
            <a:normAutofit/>
          </a:bodyPr>
          <a:lstStyle/>
          <a:p>
            <a:pPr algn="r"/>
            <a:r>
              <a:rPr lang="fr-FR" sz="2000" dirty="0"/>
              <a:t>Van Damme M., Clarisse L., Franco B.,  </a:t>
            </a:r>
            <a:r>
              <a:rPr lang="fr-FR" sz="2000" dirty="0" err="1"/>
              <a:t>Whitburn</a:t>
            </a:r>
            <a:r>
              <a:rPr lang="fr-FR" sz="2000" dirty="0"/>
              <a:t> S., Hadji-Lazaro J., </a:t>
            </a:r>
            <a:r>
              <a:rPr lang="fr-FR" sz="2000" dirty="0" err="1"/>
              <a:t>Hurtmans</a:t>
            </a:r>
            <a:r>
              <a:rPr lang="fr-FR" sz="2000" dirty="0"/>
              <a:t> D., Clerbaux C., Coheur P.-F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67546E-D16A-494C-8A3E-9F693F92D7B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1179" y="3057525"/>
            <a:ext cx="3317903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45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E948A-2A66-46BF-993A-D4221F202943}" type="datetime1">
              <a:rPr lang="fr-FR" smtClean="0"/>
              <a:t>17/02/2022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IASI LATMOS - ULB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A935-C22D-49F9-A2CC-0D06D247411E}" type="slidenum">
              <a:rPr lang="fr-FR" smtClean="0"/>
              <a:t>10</a:t>
            </a:fld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192214" y="152400"/>
            <a:ext cx="14107317" cy="533400"/>
          </a:xfrm>
        </p:spPr>
        <p:txBody>
          <a:bodyPr>
            <a:normAutofit/>
          </a:bodyPr>
          <a:lstStyle/>
          <a:p>
            <a:pPr algn="r"/>
            <a:r>
              <a:rPr lang="fr-FR" dirty="0">
                <a:solidFill>
                  <a:schemeClr val="accent1"/>
                </a:solidFill>
              </a:rPr>
              <a:t>Introduction          IASI-NH</a:t>
            </a:r>
            <a:r>
              <a:rPr lang="fr-FR" baseline="-25000" dirty="0">
                <a:solidFill>
                  <a:schemeClr val="accent1"/>
                </a:solidFill>
              </a:rPr>
              <a:t>3</a:t>
            </a:r>
            <a:r>
              <a:rPr lang="fr-FR" dirty="0">
                <a:solidFill>
                  <a:schemeClr val="accent1"/>
                </a:solidFill>
              </a:rPr>
              <a:t> data record          </a:t>
            </a:r>
            <a:r>
              <a:rPr lang="fr-FR" dirty="0"/>
              <a:t>Point Sources          </a:t>
            </a:r>
            <a:r>
              <a:rPr lang="fr-FR" dirty="0">
                <a:solidFill>
                  <a:schemeClr val="accent1"/>
                </a:solidFill>
              </a:rPr>
              <a:t>Trends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504E85-C2F5-45AB-B496-227BE95750B4}"/>
              </a:ext>
            </a:extLst>
          </p:cNvPr>
          <p:cNvSpPr/>
          <p:nvPr/>
        </p:nvSpPr>
        <p:spPr>
          <a:xfrm>
            <a:off x="589697" y="2263723"/>
            <a:ext cx="7781290" cy="57690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5B80FD1-894F-498E-A784-5F3BF1B4B0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1659731" y="1600200"/>
            <a:ext cx="5486400" cy="72862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454822-E6A9-4194-84BE-4C7C08B9F0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306" b="-1678"/>
          <a:stretch/>
        </p:blipFill>
        <p:spPr>
          <a:xfrm>
            <a:off x="3191433" y="8915400"/>
            <a:ext cx="10964667" cy="82174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BCDBEAF-095F-4978-860F-33EE6CE0DB7E}"/>
              </a:ext>
            </a:extLst>
          </p:cNvPr>
          <p:cNvSpPr/>
          <p:nvPr/>
        </p:nvSpPr>
        <p:spPr>
          <a:xfrm>
            <a:off x="3640931" y="953869"/>
            <a:ext cx="15536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Binned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(0.25°×0.25°)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9E59EE-96DD-4C23-9BB4-DB4654422F7A}"/>
              </a:ext>
            </a:extLst>
          </p:cNvPr>
          <p:cNvSpPr/>
          <p:nvPr/>
        </p:nvSpPr>
        <p:spPr>
          <a:xfrm>
            <a:off x="12386769" y="953869"/>
            <a:ext cx="17107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Oversampled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(0.01°×0.01°) 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928938A-75BB-47F6-83D7-DC5A73BA64A2}"/>
              </a:ext>
            </a:extLst>
          </p:cNvPr>
          <p:cNvSpPr/>
          <p:nvPr/>
        </p:nvSpPr>
        <p:spPr>
          <a:xfrm>
            <a:off x="12708022" y="8827207"/>
            <a:ext cx="31806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= Ain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Sukhna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 2 = Al-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Adabiya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F99EA50-71AC-436C-9B9D-009AF18AC84C}"/>
              </a:ext>
            </a:extLst>
          </p:cNvPr>
          <p:cNvSpPr/>
          <p:nvPr/>
        </p:nvSpPr>
        <p:spPr>
          <a:xfrm>
            <a:off x="7607523" y="4829577"/>
            <a:ext cx="2105207" cy="1754326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0069B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considerable increase in resolution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69B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 achieved with 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0069B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oversampled averages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rgbClr val="0069B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ight Arrow 36">
            <a:extLst>
              <a:ext uri="{FF2B5EF4-FFF2-40B4-BE49-F238E27FC236}">
                <a16:creationId xmlns:a16="http://schemas.microsoft.com/office/drawing/2014/main" id="{3D916A8C-F7DF-45CB-AA0E-54D9F32681AD}"/>
              </a:ext>
            </a:extLst>
          </p:cNvPr>
          <p:cNvSpPr/>
          <p:nvPr/>
        </p:nvSpPr>
        <p:spPr>
          <a:xfrm>
            <a:off x="7755731" y="4314262"/>
            <a:ext cx="1956999" cy="346359"/>
          </a:xfrm>
          <a:prstGeom prst="rightArrow">
            <a:avLst/>
          </a:prstGeom>
          <a:solidFill>
            <a:srgbClr val="0069B4"/>
          </a:solidFill>
          <a:ln>
            <a:solidFill>
              <a:srgbClr val="0069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7A00B75-60AD-46BA-B535-E33F4C5ADD70}"/>
              </a:ext>
            </a:extLst>
          </p:cNvPr>
          <p:cNvSpPr/>
          <p:nvPr/>
        </p:nvSpPr>
        <p:spPr>
          <a:xfrm>
            <a:off x="14388106" y="953869"/>
            <a:ext cx="1985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 artificial post-smoothing! </a:t>
            </a:r>
            <a:endParaRPr kumimoji="0" lang="fr-BE" b="0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884EE8F-05A4-41BE-84AF-0E3BEB2C2B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03"/>
          <a:stretch/>
        </p:blipFill>
        <p:spPr>
          <a:xfrm>
            <a:off x="10194131" y="1600200"/>
            <a:ext cx="5578019" cy="7286260"/>
          </a:xfrm>
          <a:prstGeom prst="rect">
            <a:avLst/>
          </a:prstGeom>
        </p:spPr>
      </p:pic>
      <p:sp>
        <p:nvSpPr>
          <p:cNvPr id="25" name="Title 3">
            <a:extLst>
              <a:ext uri="{FF2B5EF4-FFF2-40B4-BE49-F238E27FC236}">
                <a16:creationId xmlns:a16="http://schemas.microsoft.com/office/drawing/2014/main" id="{DB37C0AE-AD19-4B01-8BB3-2B4CBBAEAA58}"/>
              </a:ext>
            </a:extLst>
          </p:cNvPr>
          <p:cNvSpPr txBox="1">
            <a:spLocks/>
          </p:cNvSpPr>
          <p:nvPr/>
        </p:nvSpPr>
        <p:spPr>
          <a:xfrm>
            <a:off x="469900" y="1111191"/>
            <a:ext cx="1981200" cy="396000"/>
          </a:xfrm>
          <a:prstGeom prst="rect">
            <a:avLst/>
          </a:prstGeom>
          <a:solidFill>
            <a:srgbClr val="0069B4"/>
          </a:solidFill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005A9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spcBef>
                <a:spcPct val="50000"/>
              </a:spcBef>
            </a:pPr>
            <a:r>
              <a:rPr lang="en-GB" sz="2200" dirty="0">
                <a:solidFill>
                  <a:schemeClr val="bg1"/>
                </a:solidFill>
              </a:rPr>
              <a:t>Oversampling</a:t>
            </a:r>
          </a:p>
        </p:txBody>
      </p:sp>
    </p:spTree>
    <p:extLst>
      <p:ext uri="{BB962C8B-B14F-4D97-AF65-F5344CB8AC3E}">
        <p14:creationId xmlns:p14="http://schemas.microsoft.com/office/powerpoint/2010/main" val="3426405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E948A-2A66-46BF-993A-D4221F202943}" type="datetime1">
              <a:rPr lang="fr-FR" smtClean="0"/>
              <a:t>17/02/2022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IASI LATMOS - ULB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A935-C22D-49F9-A2CC-0D06D247411E}" type="slidenum">
              <a:rPr lang="fr-FR" smtClean="0"/>
              <a:t>11</a:t>
            </a:fld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192214" y="152400"/>
            <a:ext cx="14107317" cy="533400"/>
          </a:xfrm>
        </p:spPr>
        <p:txBody>
          <a:bodyPr>
            <a:normAutofit/>
          </a:bodyPr>
          <a:lstStyle/>
          <a:p>
            <a:pPr algn="r"/>
            <a:r>
              <a:rPr lang="fr-FR" dirty="0">
                <a:solidFill>
                  <a:schemeClr val="accent1"/>
                </a:solidFill>
              </a:rPr>
              <a:t>Introduction          IASI-NH</a:t>
            </a:r>
            <a:r>
              <a:rPr lang="fr-FR" baseline="-25000" dirty="0">
                <a:solidFill>
                  <a:schemeClr val="accent1"/>
                </a:solidFill>
              </a:rPr>
              <a:t>3</a:t>
            </a:r>
            <a:r>
              <a:rPr lang="fr-FR" dirty="0">
                <a:solidFill>
                  <a:schemeClr val="accent1"/>
                </a:solidFill>
              </a:rPr>
              <a:t> data record          </a:t>
            </a:r>
            <a:r>
              <a:rPr lang="fr-FR" dirty="0"/>
              <a:t>Point Sources</a:t>
            </a:r>
            <a:r>
              <a:rPr lang="fr-FR" dirty="0">
                <a:solidFill>
                  <a:schemeClr val="accent1"/>
                </a:solidFill>
              </a:rPr>
              <a:t>          Trends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74B7C9E-21F7-4A80-83C2-7320229AAE42}"/>
              </a:ext>
            </a:extLst>
          </p:cNvPr>
          <p:cNvGrpSpPr>
            <a:grpSpLocks noChangeAspect="1"/>
          </p:cNvGrpSpPr>
          <p:nvPr/>
        </p:nvGrpSpPr>
        <p:grpSpPr>
          <a:xfrm>
            <a:off x="2493325" y="892780"/>
            <a:ext cx="12653806" cy="8169804"/>
            <a:chOff x="0" y="740642"/>
            <a:chExt cx="9144000" cy="5903733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174B8E7-5994-4D01-A4A8-4B823135F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740642"/>
              <a:ext cx="9144000" cy="589879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A564BE6-7016-4CCE-8DF7-D20E2F6DA379}"/>
                </a:ext>
              </a:extLst>
            </p:cNvPr>
            <p:cNvSpPr txBox="1"/>
            <p:nvPr/>
          </p:nvSpPr>
          <p:spPr>
            <a:xfrm>
              <a:off x="1460017" y="6367376"/>
              <a:ext cx="12241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err="1">
                  <a:solidFill>
                    <a:schemeClr val="bg1"/>
                  </a:solidFill>
                </a:rPr>
                <a:t>molec</a:t>
              </a:r>
              <a:r>
                <a:rPr lang="en-GB" sz="1200" dirty="0">
                  <a:solidFill>
                    <a:schemeClr val="bg1"/>
                  </a:solidFill>
                </a:rPr>
                <a:t>/cm</a:t>
              </a:r>
              <a:r>
                <a:rPr lang="en-GB" sz="1200" baseline="300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27" name="Title 3">
            <a:extLst>
              <a:ext uri="{FF2B5EF4-FFF2-40B4-BE49-F238E27FC236}">
                <a16:creationId xmlns:a16="http://schemas.microsoft.com/office/drawing/2014/main" id="{309AE443-766E-46BD-A89E-7094D537DADE}"/>
              </a:ext>
            </a:extLst>
          </p:cNvPr>
          <p:cNvSpPr txBox="1">
            <a:spLocks/>
          </p:cNvSpPr>
          <p:nvPr/>
        </p:nvSpPr>
        <p:spPr>
          <a:xfrm>
            <a:off x="469900" y="1111191"/>
            <a:ext cx="1981200" cy="396000"/>
          </a:xfrm>
          <a:prstGeom prst="rect">
            <a:avLst/>
          </a:prstGeom>
          <a:solidFill>
            <a:srgbClr val="0069B4"/>
          </a:solidFill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005A9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spcBef>
                <a:spcPct val="50000"/>
              </a:spcBef>
            </a:pPr>
            <a:r>
              <a:rPr lang="en-GB" sz="2200" dirty="0">
                <a:solidFill>
                  <a:schemeClr val="bg1"/>
                </a:solidFill>
              </a:rPr>
              <a:t>Oversampling</a:t>
            </a:r>
          </a:p>
        </p:txBody>
      </p:sp>
    </p:spTree>
    <p:extLst>
      <p:ext uri="{BB962C8B-B14F-4D97-AF65-F5344CB8AC3E}">
        <p14:creationId xmlns:p14="http://schemas.microsoft.com/office/powerpoint/2010/main" val="28316387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E948A-2A66-46BF-993A-D4221F202943}" type="datetime1">
              <a:rPr lang="fr-FR" smtClean="0"/>
              <a:t>17/02/2022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IASI LATMOS - ULB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A935-C22D-49F9-A2CC-0D06D247411E}" type="slidenum">
              <a:rPr lang="fr-FR" smtClean="0"/>
              <a:t>12</a:t>
            </a:fld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192214" y="152400"/>
            <a:ext cx="14107317" cy="533400"/>
          </a:xfrm>
        </p:spPr>
        <p:txBody>
          <a:bodyPr>
            <a:normAutofit/>
          </a:bodyPr>
          <a:lstStyle/>
          <a:p>
            <a:pPr algn="r"/>
            <a:r>
              <a:rPr lang="fr-FR" dirty="0">
                <a:solidFill>
                  <a:schemeClr val="accent1"/>
                </a:solidFill>
              </a:rPr>
              <a:t>Introduction          IASI-NH</a:t>
            </a:r>
            <a:r>
              <a:rPr lang="fr-FR" baseline="-25000" dirty="0">
                <a:solidFill>
                  <a:schemeClr val="accent1"/>
                </a:solidFill>
              </a:rPr>
              <a:t>3</a:t>
            </a:r>
            <a:r>
              <a:rPr lang="fr-FR" dirty="0">
                <a:solidFill>
                  <a:schemeClr val="accent1"/>
                </a:solidFill>
              </a:rPr>
              <a:t> data record          </a:t>
            </a:r>
            <a:r>
              <a:rPr lang="fr-FR" dirty="0"/>
              <a:t>Point Sources          </a:t>
            </a:r>
            <a:r>
              <a:rPr lang="fr-FR" dirty="0">
                <a:solidFill>
                  <a:schemeClr val="accent1"/>
                </a:solidFill>
              </a:rPr>
              <a:t>Trends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77ADB36-7310-42E1-B649-541F5C5AE3B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731" y="2304512"/>
            <a:ext cx="5551863" cy="51466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D9AB898-6449-4302-9C8D-48625D7DD57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731" y="2304512"/>
            <a:ext cx="5551863" cy="514661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2B73D5D-3EAD-42FD-9819-1DBB2C938ED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731" y="2304512"/>
            <a:ext cx="5551863" cy="514661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8751866-C821-4289-AAFA-1F44C124FDC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731" y="2304512"/>
            <a:ext cx="5551863" cy="514661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3297C85-4E93-4A4E-9D02-259464C2577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731" y="2304512"/>
            <a:ext cx="5551863" cy="514661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3BC2252-3622-429F-B226-4813934ADE0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731" y="2304512"/>
            <a:ext cx="5551863" cy="514661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4EFF8D1-230E-48D0-B6B3-553406AADD0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731" y="2304512"/>
            <a:ext cx="5551863" cy="514661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452B461-3A1C-419B-8BFE-FA85F131F80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731" y="2304512"/>
            <a:ext cx="5551863" cy="514661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5631220-94DC-4239-8278-A5AD265786F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731" y="2304512"/>
            <a:ext cx="5551863" cy="514661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F616AA4-7A7C-4558-A59C-7CE49D9F37D5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731" y="2304512"/>
            <a:ext cx="5551863" cy="514661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CA297B6-C0B2-40F4-B336-24ED115E6ABA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731" y="2304512"/>
            <a:ext cx="5551863" cy="514661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297FAC1-491E-483D-B6EF-3FB7A2CF4E40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731" y="2304512"/>
            <a:ext cx="5551863" cy="514661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846D267-C808-4B65-87F6-1393DE98C2FB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731" y="2304512"/>
            <a:ext cx="5551863" cy="514661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C3D56F8-E819-4A61-ABC2-961078854587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731" y="2304512"/>
            <a:ext cx="5551863" cy="514661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841C996-1223-4911-931B-CF221047B29E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731" y="2304512"/>
            <a:ext cx="5551863" cy="514661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E64A376-449B-42C3-B2C1-BE4144A25F4B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731" y="2304512"/>
            <a:ext cx="5551863" cy="514661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6E916B8-04D5-4E35-9D46-161F7C0A80DD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731" y="2304512"/>
            <a:ext cx="5551863" cy="514661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9409E1D-E1E4-420A-8307-367795874C59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731" y="2304512"/>
            <a:ext cx="5551863" cy="514661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53B45B0-B343-4A7C-9823-1A4293C52AF5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731" y="2304512"/>
            <a:ext cx="5551863" cy="514661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28F47CC-23C7-4B7A-9FDA-5FE0F9CF33F9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731" y="2304512"/>
            <a:ext cx="5551863" cy="514661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E0A74AD-4C2A-4486-932E-882E2965DE19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731" y="2304512"/>
            <a:ext cx="5551863" cy="5146617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A658FE60-BC94-437E-8CF6-0C488A2F1101}"/>
              </a:ext>
            </a:extLst>
          </p:cNvPr>
          <p:cNvGrpSpPr/>
          <p:nvPr/>
        </p:nvGrpSpPr>
        <p:grpSpPr>
          <a:xfrm>
            <a:off x="5815217" y="2736024"/>
            <a:ext cx="1026114" cy="4142812"/>
            <a:chOff x="7374079" y="1489912"/>
            <a:chExt cx="1026114" cy="4142812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DC529E6E-ADD5-4BFB-A377-4140C88B54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74079" y="1630692"/>
              <a:ext cx="1010821" cy="4002032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CEBEFDE-94C5-4CB6-BF22-A55EC4EAFA7E}"/>
                </a:ext>
              </a:extLst>
            </p:cNvPr>
            <p:cNvSpPr txBox="1"/>
            <p:nvPr/>
          </p:nvSpPr>
          <p:spPr>
            <a:xfrm>
              <a:off x="7374079" y="1489912"/>
              <a:ext cx="102611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050" dirty="0" err="1"/>
                <a:t>molec</a:t>
              </a:r>
              <a:r>
                <a:rPr lang="fr-BE" sz="1050" dirty="0"/>
                <a:t>/cm²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57BEDBF-32A4-4E79-A562-1027B8526D04}"/>
              </a:ext>
            </a:extLst>
          </p:cNvPr>
          <p:cNvGrpSpPr>
            <a:grpSpLocks noChangeAspect="1"/>
          </p:cNvGrpSpPr>
          <p:nvPr/>
        </p:nvGrpSpPr>
        <p:grpSpPr>
          <a:xfrm>
            <a:off x="5843299" y="1377253"/>
            <a:ext cx="11504775" cy="6308062"/>
            <a:chOff x="6779876" y="1727179"/>
            <a:chExt cx="10282585" cy="5637936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58E66CB3-F523-428D-9BD3-D50568B773CF}"/>
                </a:ext>
              </a:extLst>
            </p:cNvPr>
            <p:cNvSpPr/>
            <p:nvPr/>
          </p:nvSpPr>
          <p:spPr>
            <a:xfrm>
              <a:off x="6789813" y="2316865"/>
              <a:ext cx="10272647" cy="50482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BD8AEB13-F115-4D8E-B85D-DCBC7BA07C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24896" y="2603538"/>
              <a:ext cx="2195736" cy="4572000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2E4A7FCB-0A47-4AD0-844E-0ED3AD119EE4}"/>
                </a:ext>
              </a:extLst>
            </p:cNvPr>
            <p:cNvSpPr txBox="1"/>
            <p:nvPr/>
          </p:nvSpPr>
          <p:spPr>
            <a:xfrm>
              <a:off x="10187456" y="2536118"/>
              <a:ext cx="205200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1200" b="1" dirty="0" err="1"/>
                <a:t>Torreon</a:t>
              </a:r>
              <a:r>
                <a:rPr lang="fr-BE" sz="1200" b="1" dirty="0"/>
                <a:t> (Mexico)</a:t>
              </a:r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B43AB2E4-9DF9-4E9E-AD21-F17EAA2C7A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404844" y="2588221"/>
              <a:ext cx="2160240" cy="4577157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FAC78FDC-6A76-4168-B55E-4F7B25C41272}"/>
                </a:ext>
              </a:extLst>
            </p:cNvPr>
            <p:cNvSpPr txBox="1"/>
            <p:nvPr/>
          </p:nvSpPr>
          <p:spPr>
            <a:xfrm>
              <a:off x="12402016" y="2546278"/>
              <a:ext cx="219964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1200" b="1" dirty="0"/>
                <a:t>Milford (USA)</a:t>
              </a:r>
            </a:p>
          </p:txBody>
        </p: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EF9F8A2E-83A1-4F17-9849-882CE052F8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734527" y="2588222"/>
              <a:ext cx="2232248" cy="4577157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D276E1AE-F774-48BD-A8D4-895764ABF714}"/>
                </a:ext>
              </a:extLst>
            </p:cNvPr>
            <p:cNvSpPr txBox="1"/>
            <p:nvPr/>
          </p:nvSpPr>
          <p:spPr>
            <a:xfrm>
              <a:off x="14798701" y="2546278"/>
              <a:ext cx="226376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1200" b="1" dirty="0"/>
                <a:t>Alto </a:t>
              </a:r>
              <a:r>
                <a:rPr lang="fr-BE" sz="1200" b="1" dirty="0" err="1"/>
                <a:t>Laran</a:t>
              </a:r>
              <a:r>
                <a:rPr lang="fr-BE" sz="1200" b="1" dirty="0"/>
                <a:t> District (</a:t>
              </a:r>
              <a:r>
                <a:rPr lang="fr-BE" sz="1200" b="1" dirty="0" err="1"/>
                <a:t>Peru</a:t>
              </a:r>
              <a:r>
                <a:rPr lang="fr-BE" sz="1200" b="1" dirty="0"/>
                <a:t>)</a:t>
              </a:r>
            </a:p>
          </p:txBody>
        </p:sp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E987A4AD-83CE-4A8D-9109-543A54529E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79876" y="2588221"/>
              <a:ext cx="3239756" cy="1556791"/>
            </a:xfrm>
            <a:prstGeom prst="rect">
              <a:avLst/>
            </a:prstGeom>
          </p:spPr>
        </p:pic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ADC9A01B-13CC-48B0-ACB8-DEDC3053724A}"/>
                </a:ext>
              </a:extLst>
            </p:cNvPr>
            <p:cNvSpPr/>
            <p:nvPr/>
          </p:nvSpPr>
          <p:spPr>
            <a:xfrm>
              <a:off x="6891414" y="2610446"/>
              <a:ext cx="134078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1C5400C1-8AFE-47EA-B335-1A5CC868DD00}"/>
                </a:ext>
              </a:extLst>
            </p:cNvPr>
            <p:cNvSpPr/>
            <p:nvPr/>
          </p:nvSpPr>
          <p:spPr>
            <a:xfrm>
              <a:off x="8383353" y="2608774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9273209B-6D91-436A-8EA9-C8B5C0DC12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89814" y="4052926"/>
              <a:ext cx="3239756" cy="1584176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7D49F69D-B6ED-466A-8D73-6FFB3482FD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89814" y="5521550"/>
              <a:ext cx="3239756" cy="1556791"/>
            </a:xfrm>
            <a:prstGeom prst="rect">
              <a:avLst/>
            </a:prstGeom>
          </p:spPr>
        </p:pic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3F5AD403-135D-4C99-8208-6FFA4ACB2982}"/>
                </a:ext>
              </a:extLst>
            </p:cNvPr>
            <p:cNvSpPr/>
            <p:nvPr/>
          </p:nvSpPr>
          <p:spPr>
            <a:xfrm>
              <a:off x="6890850" y="4081390"/>
              <a:ext cx="134078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13AB310D-2569-4010-BC41-307EA4E35A71}"/>
                </a:ext>
              </a:extLst>
            </p:cNvPr>
            <p:cNvSpPr/>
            <p:nvPr/>
          </p:nvSpPr>
          <p:spPr>
            <a:xfrm>
              <a:off x="8399754" y="4080311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D9A93EBC-253D-4AFB-8D7A-4313142859B0}"/>
                </a:ext>
              </a:extLst>
            </p:cNvPr>
            <p:cNvSpPr/>
            <p:nvPr/>
          </p:nvSpPr>
          <p:spPr>
            <a:xfrm>
              <a:off x="6883230" y="5550962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448E36E6-C4B3-46D1-A628-3C59F7B6AB65}"/>
                </a:ext>
              </a:extLst>
            </p:cNvPr>
            <p:cNvSpPr/>
            <p:nvPr/>
          </p:nvSpPr>
          <p:spPr>
            <a:xfrm>
              <a:off x="8399754" y="5553608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A4CB2866-996D-4747-8DAF-EEE1AD1DF06D}"/>
                </a:ext>
              </a:extLst>
            </p:cNvPr>
            <p:cNvSpPr txBox="1"/>
            <p:nvPr/>
          </p:nvSpPr>
          <p:spPr>
            <a:xfrm>
              <a:off x="6885196" y="2537472"/>
              <a:ext cx="310312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BE" sz="1200" b="1" dirty="0"/>
                <a:t>Bakersfield (USA)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144250AB-3659-461D-B157-786DCCA4DBF7}"/>
                </a:ext>
              </a:extLst>
            </p:cNvPr>
            <p:cNvSpPr txBox="1"/>
            <p:nvPr/>
          </p:nvSpPr>
          <p:spPr>
            <a:xfrm>
              <a:off x="6894500" y="4050606"/>
              <a:ext cx="312513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BE" sz="1200" b="1" dirty="0" err="1"/>
                <a:t>Tulare</a:t>
              </a:r>
              <a:r>
                <a:rPr lang="fr-BE" sz="1200" b="1" dirty="0"/>
                <a:t> (USA)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DEA839A3-DE2C-48AF-93DA-4A62198A6172}"/>
                </a:ext>
              </a:extLst>
            </p:cNvPr>
            <p:cNvSpPr txBox="1"/>
            <p:nvPr/>
          </p:nvSpPr>
          <p:spPr>
            <a:xfrm>
              <a:off x="6894500" y="5515200"/>
              <a:ext cx="312513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BE" sz="1200" b="1" dirty="0" err="1"/>
                <a:t>Chino</a:t>
              </a:r>
              <a:r>
                <a:rPr lang="fr-BE" sz="1200" b="1" dirty="0"/>
                <a:t> (USA)</a:t>
              </a:r>
            </a:p>
          </p:txBody>
        </p:sp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094945F5-3A6F-4969-B33B-328F1836A6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86446" y="6986144"/>
              <a:ext cx="2195736" cy="210473"/>
            </a:xfrm>
            <a:prstGeom prst="rect">
              <a:avLst/>
            </a:prstGeom>
          </p:spPr>
        </p:pic>
        <p:sp>
          <p:nvSpPr>
            <p:cNvPr id="90" name="TextBox 30">
              <a:extLst>
                <a:ext uri="{FF2B5EF4-FFF2-40B4-BE49-F238E27FC236}">
                  <a16:creationId xmlns:a16="http://schemas.microsoft.com/office/drawing/2014/main" id="{BCCF9770-E900-435E-A74C-899CE51B12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15940" y="1727179"/>
              <a:ext cx="278092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sz="2000" b="1" u="sng" dirty="0"/>
                <a:t>Agricultural</a:t>
              </a:r>
              <a:endParaRPr lang="fr-BE" sz="2000" b="1" u="sng" dirty="0"/>
            </a:p>
          </p:txBody>
        </p:sp>
      </p:grpSp>
      <p:sp>
        <p:nvSpPr>
          <p:cNvPr id="91" name="Title 3">
            <a:extLst>
              <a:ext uri="{FF2B5EF4-FFF2-40B4-BE49-F238E27FC236}">
                <a16:creationId xmlns:a16="http://schemas.microsoft.com/office/drawing/2014/main" id="{EC85C6C1-1EF1-4542-A78D-19BF1FAC5953}"/>
              </a:ext>
            </a:extLst>
          </p:cNvPr>
          <p:cNvSpPr txBox="1">
            <a:spLocks/>
          </p:cNvSpPr>
          <p:nvPr/>
        </p:nvSpPr>
        <p:spPr>
          <a:xfrm>
            <a:off x="469900" y="1111191"/>
            <a:ext cx="1981200" cy="396000"/>
          </a:xfrm>
          <a:prstGeom prst="rect">
            <a:avLst/>
          </a:prstGeom>
          <a:solidFill>
            <a:srgbClr val="0069B4"/>
          </a:solidFill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005A9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spcBef>
                <a:spcPct val="50000"/>
              </a:spcBef>
            </a:pPr>
            <a:r>
              <a:rPr lang="en-GB" sz="2200" dirty="0">
                <a:solidFill>
                  <a:schemeClr val="bg1"/>
                </a:solidFill>
              </a:rPr>
              <a:t>Oversampling</a:t>
            </a: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AF0A0199-EEA0-4B98-834E-535254B82DCA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800" y="2304000"/>
            <a:ext cx="5551863" cy="514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87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E948A-2A66-46BF-993A-D4221F202943}" type="datetime1">
              <a:rPr lang="fr-FR" smtClean="0"/>
              <a:t>17/02/2022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IASI LATMOS - ULB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A935-C22D-49F9-A2CC-0D06D247411E}" type="slidenum">
              <a:rPr lang="fr-FR" smtClean="0"/>
              <a:t>13</a:t>
            </a:fld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192214" y="152400"/>
            <a:ext cx="14107317" cy="533400"/>
          </a:xfrm>
        </p:spPr>
        <p:txBody>
          <a:bodyPr>
            <a:normAutofit/>
          </a:bodyPr>
          <a:lstStyle/>
          <a:p>
            <a:pPr algn="r"/>
            <a:r>
              <a:rPr lang="fr-FR" dirty="0">
                <a:solidFill>
                  <a:schemeClr val="accent1"/>
                </a:solidFill>
              </a:rPr>
              <a:t>Introduction          IASI-NH</a:t>
            </a:r>
            <a:r>
              <a:rPr lang="fr-FR" baseline="-25000" dirty="0">
                <a:solidFill>
                  <a:schemeClr val="accent1"/>
                </a:solidFill>
              </a:rPr>
              <a:t>3</a:t>
            </a:r>
            <a:r>
              <a:rPr lang="fr-FR" dirty="0">
                <a:solidFill>
                  <a:schemeClr val="accent1"/>
                </a:solidFill>
              </a:rPr>
              <a:t> data record          </a:t>
            </a:r>
            <a:r>
              <a:rPr lang="fr-FR" dirty="0"/>
              <a:t>Point Sources          </a:t>
            </a:r>
            <a:r>
              <a:rPr lang="fr-FR" dirty="0">
                <a:solidFill>
                  <a:schemeClr val="accent1"/>
                </a:solidFill>
              </a:rPr>
              <a:t>Trends</a:t>
            </a:r>
          </a:p>
        </p:txBody>
      </p:sp>
      <p:sp>
        <p:nvSpPr>
          <p:cNvPr id="91" name="Title 3">
            <a:extLst>
              <a:ext uri="{FF2B5EF4-FFF2-40B4-BE49-F238E27FC236}">
                <a16:creationId xmlns:a16="http://schemas.microsoft.com/office/drawing/2014/main" id="{EC85C6C1-1EF1-4542-A78D-19BF1FAC5953}"/>
              </a:ext>
            </a:extLst>
          </p:cNvPr>
          <p:cNvSpPr txBox="1">
            <a:spLocks/>
          </p:cNvSpPr>
          <p:nvPr/>
        </p:nvSpPr>
        <p:spPr>
          <a:xfrm>
            <a:off x="469900" y="1111191"/>
            <a:ext cx="1981200" cy="396000"/>
          </a:xfrm>
          <a:prstGeom prst="rect">
            <a:avLst/>
          </a:prstGeom>
          <a:solidFill>
            <a:srgbClr val="0069B4"/>
          </a:solidFill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005A9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spcBef>
                <a:spcPct val="50000"/>
              </a:spcBef>
            </a:pPr>
            <a:r>
              <a:rPr lang="en-GB" sz="2200" dirty="0">
                <a:solidFill>
                  <a:schemeClr val="bg1"/>
                </a:solidFill>
              </a:rPr>
              <a:t>Oversampling</a:t>
            </a: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FEE7EC58-4F5B-4624-AA77-C299CCF883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97" y="2304267"/>
            <a:ext cx="5551863" cy="5146617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51BB5A6C-4A97-4CCF-A51F-2C4A394291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97" y="2304267"/>
            <a:ext cx="5551863" cy="5146617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2F7C58C6-7434-4046-BE5F-B3771F726BE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97" y="2304267"/>
            <a:ext cx="5551863" cy="5146617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D2E25FF4-0B29-4462-A3F7-24676E89979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97" y="2304267"/>
            <a:ext cx="5551863" cy="5146617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0E4AF948-3303-4F86-8FEE-94D3E2A1883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97" y="2304267"/>
            <a:ext cx="5551863" cy="5146617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B43D9A19-B914-4769-9A81-64BBCCEEE66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97" y="2304267"/>
            <a:ext cx="5551863" cy="5146617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3F33AEEA-8F26-43E4-9C57-E4982CD07F4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97" y="2304267"/>
            <a:ext cx="5551863" cy="5146617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93CB8ABB-5305-41ED-BD7D-3814FDBD4DB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97" y="2304267"/>
            <a:ext cx="5551863" cy="5146617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AA73BDF4-4FAA-4CE8-90A9-F6EF48A2C91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97" y="2304267"/>
            <a:ext cx="5551863" cy="5146617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71C4530C-33C5-4EE6-AEF1-80E38B2F4CA2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97" y="2304267"/>
            <a:ext cx="5551863" cy="5146617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9C0D7EB4-407F-4C99-91ED-042E62E33CF5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97" y="2304267"/>
            <a:ext cx="5551863" cy="5146617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82DC5D70-DB7F-4BEB-98E7-74886C1614CB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97" y="2304267"/>
            <a:ext cx="5551863" cy="5146617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EBFF6B48-51D1-4343-960E-31D0D18D0857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97" y="2304267"/>
            <a:ext cx="5551863" cy="5146617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DF88524D-107F-4245-9D35-539E0EE9CB9E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97" y="2304267"/>
            <a:ext cx="5551863" cy="5146617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7D357456-99C8-4A89-8C8C-553CAC6F3783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97" y="2304267"/>
            <a:ext cx="5551863" cy="5146617"/>
          </a:xfrm>
          <a:prstGeom prst="rect">
            <a:avLst/>
          </a:prstGeom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BF4C41D7-2EBE-4156-B247-6ED0A9902926}"/>
              </a:ext>
            </a:extLst>
          </p:cNvPr>
          <p:cNvGrpSpPr/>
          <p:nvPr/>
        </p:nvGrpSpPr>
        <p:grpSpPr>
          <a:xfrm>
            <a:off x="5815217" y="2735779"/>
            <a:ext cx="1026114" cy="4142812"/>
            <a:chOff x="7374079" y="1489912"/>
            <a:chExt cx="1026114" cy="4142812"/>
          </a:xfrm>
        </p:grpSpPr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E75283E1-E6F7-4FB2-A5DB-8B8F1887962D}"/>
                </a:ext>
              </a:extLst>
            </p:cNvPr>
            <p:cNvSpPr txBox="1"/>
            <p:nvPr/>
          </p:nvSpPr>
          <p:spPr>
            <a:xfrm>
              <a:off x="7374079" y="1489912"/>
              <a:ext cx="102611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050" dirty="0" err="1"/>
                <a:t>molec</a:t>
              </a:r>
              <a:r>
                <a:rPr lang="fr-BE" sz="1050" dirty="0"/>
                <a:t>/cm²</a:t>
              </a:r>
            </a:p>
          </p:txBody>
        </p:sp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63E2D056-97EA-400E-9E61-398A6E2BFE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74079" y="1630692"/>
              <a:ext cx="1010821" cy="4002032"/>
            </a:xfrm>
            <a:prstGeom prst="rect">
              <a:avLst/>
            </a:prstGeom>
          </p:spPr>
        </p:pic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A9AEED3D-0EBD-4948-97C9-36DE90B438E4}"/>
              </a:ext>
            </a:extLst>
          </p:cNvPr>
          <p:cNvGrpSpPr/>
          <p:nvPr/>
        </p:nvGrpSpPr>
        <p:grpSpPr>
          <a:xfrm>
            <a:off x="5813920" y="2735779"/>
            <a:ext cx="1026114" cy="4142812"/>
            <a:chOff x="7374079" y="1489912"/>
            <a:chExt cx="1026114" cy="4142812"/>
          </a:xfrm>
        </p:grpSpPr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7D7507BB-6151-4C84-B3C8-2874AEECFF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74079" y="1630692"/>
              <a:ext cx="1010821" cy="4002032"/>
            </a:xfrm>
            <a:prstGeom prst="rect">
              <a:avLst/>
            </a:prstGeom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0F43A389-228A-445C-902B-9CC2DF8CAAE1}"/>
                </a:ext>
              </a:extLst>
            </p:cNvPr>
            <p:cNvSpPr txBox="1"/>
            <p:nvPr/>
          </p:nvSpPr>
          <p:spPr>
            <a:xfrm>
              <a:off x="7374079" y="1489912"/>
              <a:ext cx="102611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050" dirty="0" err="1"/>
                <a:t>molec</a:t>
              </a:r>
              <a:r>
                <a:rPr lang="fr-BE" sz="1050" dirty="0"/>
                <a:t>/cm²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A280BA2-3395-44F9-8E0B-0E78D60537D9}"/>
              </a:ext>
            </a:extLst>
          </p:cNvPr>
          <p:cNvGrpSpPr>
            <a:grpSpLocks noChangeAspect="1"/>
          </p:cNvGrpSpPr>
          <p:nvPr/>
        </p:nvGrpSpPr>
        <p:grpSpPr>
          <a:xfrm>
            <a:off x="5702185" y="2282792"/>
            <a:ext cx="11831367" cy="5240661"/>
            <a:chOff x="6151088" y="2210223"/>
            <a:chExt cx="11396978" cy="5048250"/>
          </a:xfrm>
        </p:grpSpPr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0CEEAB30-45E9-4266-981B-7D3B6F3710C1}"/>
                </a:ext>
              </a:extLst>
            </p:cNvPr>
            <p:cNvSpPr/>
            <p:nvPr/>
          </p:nvSpPr>
          <p:spPr>
            <a:xfrm>
              <a:off x="6157168" y="2210223"/>
              <a:ext cx="11390898" cy="50482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FF873A91-676F-4A05-9A1E-9F9945A553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51088" y="2438400"/>
              <a:ext cx="2232248" cy="4577157"/>
            </a:xfrm>
            <a:prstGeom prst="rect">
              <a:avLst/>
            </a:prstGeom>
          </p:spPr>
        </p:pic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5DE614FC-FD25-47D0-B154-22D9DA827126}"/>
                </a:ext>
              </a:extLst>
            </p:cNvPr>
            <p:cNvSpPr txBox="1"/>
            <p:nvPr/>
          </p:nvSpPr>
          <p:spPr>
            <a:xfrm>
              <a:off x="6313771" y="2390340"/>
              <a:ext cx="205200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1200" b="1" dirty="0" err="1"/>
                <a:t>Marvdasht</a:t>
              </a:r>
              <a:r>
                <a:rPr lang="fr-BE" sz="1200" b="1" dirty="0"/>
                <a:t> (Iran)</a:t>
              </a:r>
            </a:p>
          </p:txBody>
        </p:sp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4EECC4C3-0EDB-46CB-8B28-A059D603C5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52494" y="2438400"/>
              <a:ext cx="2195736" cy="4577157"/>
            </a:xfrm>
            <a:prstGeom prst="rect">
              <a:avLst/>
            </a:prstGeom>
          </p:spPr>
        </p:pic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295F4844-1740-4D46-AFAA-9CEC2244B152}"/>
                </a:ext>
              </a:extLst>
            </p:cNvPr>
            <p:cNvSpPr txBox="1"/>
            <p:nvPr/>
          </p:nvSpPr>
          <p:spPr>
            <a:xfrm>
              <a:off x="8509725" y="2390340"/>
              <a:ext cx="205200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1200" b="1" dirty="0"/>
                <a:t>Shizuishan (China)</a:t>
              </a: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79AE2052-5E06-4723-9898-871A418108D7}"/>
                </a:ext>
              </a:extLst>
            </p:cNvPr>
            <p:cNvSpPr/>
            <p:nvPr/>
          </p:nvSpPr>
          <p:spPr>
            <a:xfrm>
              <a:off x="10547509" y="4753423"/>
              <a:ext cx="324036" cy="1620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350"/>
            </a:p>
          </p:txBody>
        </p:sp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765A4B4E-20A1-400D-9BC7-6C3B7F756E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23709" y="2438400"/>
              <a:ext cx="2124000" cy="4577157"/>
            </a:xfrm>
            <a:prstGeom prst="rect">
              <a:avLst/>
            </a:prstGeom>
          </p:spPr>
        </p:pic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73A79DD9-3DA4-4DBF-888A-EC206816752E}"/>
                </a:ext>
              </a:extLst>
            </p:cNvPr>
            <p:cNvSpPr txBox="1"/>
            <p:nvPr/>
          </p:nvSpPr>
          <p:spPr>
            <a:xfrm>
              <a:off x="10697636" y="2390340"/>
              <a:ext cx="205200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1200" b="1" dirty="0"/>
                <a:t>Moa (Cuba)</a:t>
              </a:r>
            </a:p>
          </p:txBody>
        </p:sp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B4A81307-9437-47CB-B798-AEF8DBC32E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823188" y="2441788"/>
              <a:ext cx="2196000" cy="4577157"/>
            </a:xfrm>
            <a:prstGeom prst="rect">
              <a:avLst/>
            </a:prstGeom>
          </p:spPr>
        </p:pic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A64279AB-19DB-42FE-980E-99D2F381B1A4}"/>
                </a:ext>
              </a:extLst>
            </p:cNvPr>
            <p:cNvSpPr txBox="1"/>
            <p:nvPr/>
          </p:nvSpPr>
          <p:spPr>
            <a:xfrm>
              <a:off x="12967747" y="2390340"/>
              <a:ext cx="205200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1200" b="1" dirty="0" err="1"/>
                <a:t>Stuparei</a:t>
              </a:r>
              <a:r>
                <a:rPr lang="fr-BE" sz="1200" b="1" dirty="0"/>
                <a:t> (Romania)</a:t>
              </a: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68AE4B5F-A740-4730-8E58-D3E7DA7887B4}"/>
                </a:ext>
              </a:extLst>
            </p:cNvPr>
            <p:cNvSpPr/>
            <p:nvPr/>
          </p:nvSpPr>
          <p:spPr>
            <a:xfrm>
              <a:off x="15092181" y="4666653"/>
              <a:ext cx="324036" cy="1620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350"/>
            </a:p>
          </p:txBody>
        </p:sp>
        <p:pic>
          <p:nvPicPr>
            <p:cNvPr id="128" name="Picture 127">
              <a:extLst>
                <a:ext uri="{FF2B5EF4-FFF2-40B4-BE49-F238E27FC236}">
                  <a16:creationId xmlns:a16="http://schemas.microsoft.com/office/drawing/2014/main" id="{93FEF742-89D1-452E-A88A-3F9FE2246E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92740" y="2464844"/>
              <a:ext cx="2160240" cy="4577157"/>
            </a:xfrm>
            <a:prstGeom prst="rect">
              <a:avLst/>
            </a:prstGeom>
          </p:spPr>
        </p:pic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04757596-61CD-4DF8-841D-71D3C8A06C8B}"/>
                </a:ext>
              </a:extLst>
            </p:cNvPr>
            <p:cNvSpPr txBox="1"/>
            <p:nvPr/>
          </p:nvSpPr>
          <p:spPr>
            <a:xfrm>
              <a:off x="15207319" y="2413397"/>
              <a:ext cx="205200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1200" b="1" dirty="0"/>
                <a:t>The Geysers (USA)</a:t>
              </a:r>
            </a:p>
          </p:txBody>
        </p:sp>
      </p:grpSp>
      <p:sp>
        <p:nvSpPr>
          <p:cNvPr id="132" name="TextBox 30">
            <a:extLst>
              <a:ext uri="{FF2B5EF4-FFF2-40B4-BE49-F238E27FC236}">
                <a16:creationId xmlns:a16="http://schemas.microsoft.com/office/drawing/2014/main" id="{AC100EEA-4B1F-4C4A-82DE-1F8D0C70DF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4396" y="1377253"/>
            <a:ext cx="311147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sz="2000" b="1" u="sng" dirty="0"/>
              <a:t>Industrial</a:t>
            </a:r>
            <a:endParaRPr lang="fr-BE" sz="2000" b="1" u="sng" dirty="0"/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id="{1B765238-1EF8-4BB5-BFE6-FCA30385B6AF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400" y="2304000"/>
            <a:ext cx="5551863" cy="51466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0F91178-4CF6-436B-91D1-E2510302AFF0}"/>
              </a:ext>
            </a:extLst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1324" y="7533424"/>
            <a:ext cx="7450931" cy="71521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09AD4A5-571E-4779-ABCD-6E3A8A133915}"/>
              </a:ext>
            </a:extLst>
          </p:cNvPr>
          <p:cNvSpPr txBox="1"/>
          <p:nvPr/>
        </p:nvSpPr>
        <p:spPr>
          <a:xfrm>
            <a:off x="7701324" y="8211345"/>
            <a:ext cx="4321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Poster S10 – 65, NOPPEN L. et al.</a:t>
            </a:r>
          </a:p>
        </p:txBody>
      </p:sp>
    </p:spTree>
    <p:extLst>
      <p:ext uri="{BB962C8B-B14F-4D97-AF65-F5344CB8AC3E}">
        <p14:creationId xmlns:p14="http://schemas.microsoft.com/office/powerpoint/2010/main" val="58269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E948A-2A66-46BF-993A-D4221F202943}" type="datetime1">
              <a:rPr lang="fr-FR" smtClean="0"/>
              <a:t>17/02/2022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IASI LATMOS - ULB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4802241" y="9002163"/>
            <a:ext cx="1345810" cy="557762"/>
          </a:xfrm>
        </p:spPr>
        <p:txBody>
          <a:bodyPr/>
          <a:lstStyle/>
          <a:p>
            <a:fld id="{52CEA935-C22D-49F9-A2CC-0D06D247411E}" type="slidenum">
              <a:rPr lang="fr-FR" smtClean="0"/>
              <a:t>14</a:t>
            </a:fld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192214" y="152400"/>
            <a:ext cx="14107317" cy="533400"/>
          </a:xfrm>
        </p:spPr>
        <p:txBody>
          <a:bodyPr>
            <a:normAutofit/>
          </a:bodyPr>
          <a:lstStyle/>
          <a:p>
            <a:pPr algn="r"/>
            <a:r>
              <a:rPr lang="fr-FR" dirty="0">
                <a:solidFill>
                  <a:schemeClr val="accent1"/>
                </a:solidFill>
              </a:rPr>
              <a:t>Introduction          IASI-NH</a:t>
            </a:r>
            <a:r>
              <a:rPr lang="fr-FR" baseline="-25000" dirty="0">
                <a:solidFill>
                  <a:schemeClr val="accent1"/>
                </a:solidFill>
              </a:rPr>
              <a:t>3</a:t>
            </a:r>
            <a:r>
              <a:rPr lang="fr-FR" dirty="0">
                <a:solidFill>
                  <a:schemeClr val="accent1"/>
                </a:solidFill>
              </a:rPr>
              <a:t> data record          </a:t>
            </a:r>
            <a:r>
              <a:rPr lang="fr-FR" dirty="0"/>
              <a:t>Point Sources          </a:t>
            </a:r>
            <a:r>
              <a:rPr lang="fr-FR" dirty="0">
                <a:solidFill>
                  <a:schemeClr val="accent1"/>
                </a:solidFill>
              </a:rPr>
              <a:t>Trends</a:t>
            </a:r>
          </a:p>
        </p:txBody>
      </p:sp>
      <p:sp>
        <p:nvSpPr>
          <p:cNvPr id="91" name="Title 3">
            <a:extLst>
              <a:ext uri="{FF2B5EF4-FFF2-40B4-BE49-F238E27FC236}">
                <a16:creationId xmlns:a16="http://schemas.microsoft.com/office/drawing/2014/main" id="{EC85C6C1-1EF1-4542-A78D-19BF1FAC5953}"/>
              </a:ext>
            </a:extLst>
          </p:cNvPr>
          <p:cNvSpPr txBox="1">
            <a:spLocks/>
          </p:cNvSpPr>
          <p:nvPr/>
        </p:nvSpPr>
        <p:spPr>
          <a:xfrm>
            <a:off x="469900" y="1111191"/>
            <a:ext cx="1981200" cy="396000"/>
          </a:xfrm>
          <a:prstGeom prst="rect">
            <a:avLst/>
          </a:prstGeom>
          <a:solidFill>
            <a:srgbClr val="0069B4"/>
          </a:solidFill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005A9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spcBef>
                <a:spcPct val="50000"/>
              </a:spcBef>
            </a:pPr>
            <a:r>
              <a:rPr lang="en-GB" sz="2200" dirty="0">
                <a:solidFill>
                  <a:schemeClr val="bg1"/>
                </a:solidFill>
              </a:rPr>
              <a:t>Oversampling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277C0DE-EB2E-4184-9916-AE5EAB812A07}"/>
              </a:ext>
            </a:extLst>
          </p:cNvPr>
          <p:cNvSpPr/>
          <p:nvPr/>
        </p:nvSpPr>
        <p:spPr>
          <a:xfrm>
            <a:off x="-185109" y="3459139"/>
            <a:ext cx="352124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8650" lvl="1" indent="-285750" algn="just">
              <a:buFont typeface="Wingdings" panose="05000000000000000000" pitchFamily="2" charset="2"/>
              <a:buChar char="§"/>
            </a:pPr>
            <a:r>
              <a:rPr lang="en-GB" sz="2000" b="1" dirty="0"/>
              <a:t>&gt;240 hotspots </a:t>
            </a:r>
            <a:r>
              <a:rPr lang="en-GB" sz="2000" dirty="0"/>
              <a:t>identified (+ &gt;170 source regions) categorized in 3 classes:</a:t>
            </a:r>
          </a:p>
          <a:p>
            <a:pPr marL="342900" lvl="1" algn="just"/>
            <a:r>
              <a:rPr lang="en-GB" sz="2000" b="1" dirty="0"/>
              <a:t>	Agricultural</a:t>
            </a:r>
            <a:r>
              <a:rPr lang="en-GB" sz="2000" dirty="0"/>
              <a:t> (83)</a:t>
            </a:r>
          </a:p>
          <a:p>
            <a:pPr marL="342900" lvl="1" algn="just"/>
            <a:r>
              <a:rPr lang="en-GB" sz="2000" b="1" dirty="0"/>
              <a:t>	Industrial </a:t>
            </a:r>
            <a:r>
              <a:rPr lang="en-GB" sz="2000" dirty="0"/>
              <a:t>(158)</a:t>
            </a:r>
          </a:p>
          <a:p>
            <a:pPr marL="342900" lvl="1" algn="just"/>
            <a:r>
              <a:rPr lang="en-GB" sz="2000" b="1" dirty="0"/>
              <a:t>	Natural</a:t>
            </a:r>
            <a:r>
              <a:rPr lang="en-GB" sz="2000" dirty="0"/>
              <a:t> (1)</a:t>
            </a:r>
          </a:p>
          <a:p>
            <a:pPr algn="just"/>
            <a:endParaRPr lang="en-GB" sz="2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9089191-854A-4760-8E79-C8395C791F1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7326" y="935321"/>
            <a:ext cx="12704603" cy="823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0223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E948A-2A66-46BF-993A-D4221F202943}" type="datetime1">
              <a:rPr lang="fr-FR" smtClean="0"/>
              <a:t>17/02/2022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485558" y="9002163"/>
            <a:ext cx="10369146" cy="519112"/>
          </a:xfrm>
        </p:spPr>
        <p:txBody>
          <a:bodyPr/>
          <a:lstStyle/>
          <a:p>
            <a:r>
              <a:rPr lang="fr-FR"/>
              <a:t>IASI LATMOS - ULB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4802241" y="9002163"/>
            <a:ext cx="1345810" cy="557762"/>
          </a:xfrm>
        </p:spPr>
        <p:txBody>
          <a:bodyPr/>
          <a:lstStyle/>
          <a:p>
            <a:fld id="{52CEA935-C22D-49F9-A2CC-0D06D247411E}" type="slidenum">
              <a:rPr lang="fr-FR" smtClean="0"/>
              <a:t>15</a:t>
            </a:fld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192214" y="152400"/>
            <a:ext cx="14107317" cy="533400"/>
          </a:xfrm>
        </p:spPr>
        <p:txBody>
          <a:bodyPr>
            <a:normAutofit/>
          </a:bodyPr>
          <a:lstStyle/>
          <a:p>
            <a:pPr algn="r"/>
            <a:r>
              <a:rPr lang="fr-FR" dirty="0">
                <a:solidFill>
                  <a:schemeClr val="accent1"/>
                </a:solidFill>
              </a:rPr>
              <a:t>Introduction          IASI-NH</a:t>
            </a:r>
            <a:r>
              <a:rPr lang="fr-FR" baseline="-25000" dirty="0">
                <a:solidFill>
                  <a:schemeClr val="accent1"/>
                </a:solidFill>
              </a:rPr>
              <a:t>3</a:t>
            </a:r>
            <a:r>
              <a:rPr lang="fr-FR" dirty="0">
                <a:solidFill>
                  <a:schemeClr val="accent1"/>
                </a:solidFill>
              </a:rPr>
              <a:t> data record          </a:t>
            </a:r>
            <a:r>
              <a:rPr lang="fr-FR" dirty="0"/>
              <a:t>Point Sources          </a:t>
            </a:r>
            <a:r>
              <a:rPr lang="fr-FR" dirty="0">
                <a:solidFill>
                  <a:schemeClr val="accent1"/>
                </a:solidFill>
              </a:rPr>
              <a:t>Trends	 </a:t>
            </a:r>
          </a:p>
        </p:txBody>
      </p:sp>
      <p:sp>
        <p:nvSpPr>
          <p:cNvPr id="91" name="Title 3">
            <a:extLst>
              <a:ext uri="{FF2B5EF4-FFF2-40B4-BE49-F238E27FC236}">
                <a16:creationId xmlns:a16="http://schemas.microsoft.com/office/drawing/2014/main" id="{EC85C6C1-1EF1-4542-A78D-19BF1FAC5953}"/>
              </a:ext>
            </a:extLst>
          </p:cNvPr>
          <p:cNvSpPr txBox="1">
            <a:spLocks/>
          </p:cNvSpPr>
          <p:nvPr/>
        </p:nvSpPr>
        <p:spPr>
          <a:xfrm>
            <a:off x="469900" y="1111191"/>
            <a:ext cx="1981200" cy="396000"/>
          </a:xfrm>
          <a:prstGeom prst="rect">
            <a:avLst/>
          </a:prstGeom>
          <a:solidFill>
            <a:srgbClr val="0069B4"/>
          </a:solidFill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005A9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spcBef>
                <a:spcPct val="50000"/>
              </a:spcBef>
            </a:pPr>
            <a:r>
              <a:rPr lang="en-GB" sz="2200" dirty="0">
                <a:solidFill>
                  <a:schemeClr val="bg1"/>
                </a:solidFill>
              </a:rPr>
              <a:t>Oversampling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C965949-1F26-4E7E-BC6B-0C20BC90B4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554" y="1102047"/>
            <a:ext cx="14050809" cy="747300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5A505CE-15C0-46C7-B275-F7E38525AE16}"/>
              </a:ext>
            </a:extLst>
          </p:cNvPr>
          <p:cNvSpPr txBox="1"/>
          <p:nvPr/>
        </p:nvSpPr>
        <p:spPr>
          <a:xfrm>
            <a:off x="12942103" y="1435179"/>
            <a:ext cx="33062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900"/>
              </a:spcAft>
            </a:pPr>
            <a:r>
              <a:rPr lang="en-GB" sz="2800" dirty="0">
                <a:solidFill>
                  <a:srgbClr val="0000FF"/>
                </a:solidFill>
              </a:rPr>
              <a:t>Fair agreement for the large majority of source regions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0BC7125-4E4E-4F4A-ACC6-6FECD7FD1A5A}"/>
              </a:ext>
            </a:extLst>
          </p:cNvPr>
          <p:cNvSpPr/>
          <p:nvPr/>
        </p:nvSpPr>
        <p:spPr>
          <a:xfrm>
            <a:off x="0" y="5638800"/>
            <a:ext cx="3126782" cy="3100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900"/>
              </a:spcAft>
            </a:pPr>
            <a:r>
              <a:rPr lang="en-GB" sz="2800" dirty="0">
                <a:solidFill>
                  <a:srgbClr val="FF0000"/>
                </a:solidFill>
              </a:rPr>
              <a:t>Very large underestimation of emissions in EDGAR for almost all identified hotspots </a:t>
            </a:r>
          </a:p>
          <a:p>
            <a:pPr algn="ctr">
              <a:spcAft>
                <a:spcPts val="900"/>
              </a:spcAft>
            </a:pPr>
            <a:r>
              <a:rPr lang="en-GB" sz="2400" b="1" dirty="0">
                <a:solidFill>
                  <a:srgbClr val="FF0000"/>
                </a:solidFill>
              </a:rPr>
              <a:t>2/3  by at least 1 order of magnitude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8417708-265F-4459-BE6E-AF26726307AF}"/>
              </a:ext>
            </a:extLst>
          </p:cNvPr>
          <p:cNvSpPr/>
          <p:nvPr/>
        </p:nvSpPr>
        <p:spPr>
          <a:xfrm>
            <a:off x="9574523" y="8507530"/>
            <a:ext cx="85603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900"/>
              </a:spcAft>
            </a:pPr>
            <a:r>
              <a:rPr lang="en-GB" sz="2400" b="1" dirty="0"/>
              <a:t>1 agricultural and 69 industrial hotspots completely absent!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D575350-F9A5-43FA-8245-D12A16C42935}"/>
              </a:ext>
            </a:extLst>
          </p:cNvPr>
          <p:cNvSpPr txBox="1"/>
          <p:nvPr/>
        </p:nvSpPr>
        <p:spPr>
          <a:xfrm>
            <a:off x="8427506" y="8138560"/>
            <a:ext cx="415244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>
                <a:latin typeface="Arial" panose="020B0604020202020204" pitchFamily="34" charset="0"/>
                <a:cs typeface="Arial" panose="020B0604020202020204" pitchFamily="34" charset="0"/>
              </a:rPr>
              <a:t>EDGAR v4.3.1 (kg.s</a:t>
            </a:r>
            <a:r>
              <a:rPr lang="fr-BE" sz="2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fr-BE" sz="24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711F39D-7A5E-4535-9E74-7919CFC23AC8}"/>
              </a:ext>
            </a:extLst>
          </p:cNvPr>
          <p:cNvSpPr txBox="1"/>
          <p:nvPr/>
        </p:nvSpPr>
        <p:spPr>
          <a:xfrm rot="16200000">
            <a:off x="1056481" y="3845389"/>
            <a:ext cx="428759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sz="2400" b="1" dirty="0">
                <a:latin typeface="Arial" panose="020B0604020202020204" pitchFamily="34" charset="0"/>
                <a:cs typeface="Arial" panose="020B0604020202020204" pitchFamily="34" charset="0"/>
              </a:rPr>
              <a:t>Satellite-</a:t>
            </a:r>
            <a:r>
              <a:rPr lang="fr-BE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derived</a:t>
            </a:r>
            <a:r>
              <a:rPr lang="fr-BE" sz="2400" b="1" dirty="0">
                <a:latin typeface="Arial" panose="020B0604020202020204" pitchFamily="34" charset="0"/>
                <a:cs typeface="Arial" panose="020B0604020202020204" pitchFamily="34" charset="0"/>
              </a:rPr>
              <a:t> (kg.s</a:t>
            </a:r>
            <a:r>
              <a:rPr lang="fr-BE" sz="2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fr-BE" sz="24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86668E8-E865-4F0C-BA13-F8A235123924}"/>
              </a:ext>
            </a:extLst>
          </p:cNvPr>
          <p:cNvSpPr/>
          <p:nvPr/>
        </p:nvSpPr>
        <p:spPr>
          <a:xfrm rot="2774071">
            <a:off x="14407296" y="1308957"/>
            <a:ext cx="1408250" cy="5649597"/>
          </a:xfrm>
          <a:prstGeom prst="ellipse">
            <a:avLst/>
          </a:prstGeom>
          <a:noFill/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280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5F47F74D-3C28-45E3-A20F-7ABEDA7E7ADB}"/>
              </a:ext>
            </a:extLst>
          </p:cNvPr>
          <p:cNvSpPr/>
          <p:nvPr/>
        </p:nvSpPr>
        <p:spPr>
          <a:xfrm>
            <a:off x="3894894" y="4754880"/>
            <a:ext cx="9478206" cy="2263140"/>
          </a:xfrm>
          <a:custGeom>
            <a:avLst/>
            <a:gdLst>
              <a:gd name="connsiteX0" fmla="*/ 0 w 9509760"/>
              <a:gd name="connsiteY0" fmla="*/ 2263140 h 2263140"/>
              <a:gd name="connsiteX1" fmla="*/ 7155180 w 9509760"/>
              <a:gd name="connsiteY1" fmla="*/ 2263140 h 2263140"/>
              <a:gd name="connsiteX2" fmla="*/ 9509760 w 9509760"/>
              <a:gd name="connsiteY2" fmla="*/ 22860 h 2263140"/>
              <a:gd name="connsiteX3" fmla="*/ 22860 w 9509760"/>
              <a:gd name="connsiteY3" fmla="*/ 0 h 2263140"/>
              <a:gd name="connsiteX4" fmla="*/ 0 w 9509760"/>
              <a:gd name="connsiteY4" fmla="*/ 2263140 h 2263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09760" h="2263140">
                <a:moveTo>
                  <a:pt x="0" y="2263140"/>
                </a:moveTo>
                <a:lnTo>
                  <a:pt x="7155180" y="2263140"/>
                </a:lnTo>
                <a:lnTo>
                  <a:pt x="9509760" y="22860"/>
                </a:lnTo>
                <a:lnTo>
                  <a:pt x="22860" y="0"/>
                </a:lnTo>
                <a:lnTo>
                  <a:pt x="0" y="2263140"/>
                </a:lnTo>
                <a:close/>
              </a:path>
            </a:pathLst>
          </a:custGeom>
          <a:noFill/>
          <a:ln w="19050" cap="rnd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ACBD8A-EAF6-4048-A83C-F4E65CC19FBF}"/>
              </a:ext>
            </a:extLst>
          </p:cNvPr>
          <p:cNvSpPr txBox="1"/>
          <p:nvPr/>
        </p:nvSpPr>
        <p:spPr>
          <a:xfrm>
            <a:off x="14586959" y="8864025"/>
            <a:ext cx="27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Van Damme et al., Nature 2018</a:t>
            </a:r>
          </a:p>
        </p:txBody>
      </p:sp>
    </p:spTree>
    <p:extLst>
      <p:ext uri="{BB962C8B-B14F-4D97-AF65-F5344CB8AC3E}">
        <p14:creationId xmlns:p14="http://schemas.microsoft.com/office/powerpoint/2010/main" val="409069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5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E948A-2A66-46BF-993A-D4221F202943}" type="datetime1">
              <a:rPr lang="fr-FR" smtClean="0"/>
              <a:t>17/02/2022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IASI LATMOS - ULB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4802241" y="9002163"/>
            <a:ext cx="1345810" cy="557762"/>
          </a:xfrm>
        </p:spPr>
        <p:txBody>
          <a:bodyPr/>
          <a:lstStyle/>
          <a:p>
            <a:fld id="{52CEA935-C22D-49F9-A2CC-0D06D247411E}" type="slidenum">
              <a:rPr lang="fr-FR" smtClean="0"/>
              <a:t>16</a:t>
            </a:fld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192214" y="152400"/>
            <a:ext cx="14107317" cy="533400"/>
          </a:xfrm>
        </p:spPr>
        <p:txBody>
          <a:bodyPr>
            <a:normAutofit/>
          </a:bodyPr>
          <a:lstStyle/>
          <a:p>
            <a:pPr algn="r"/>
            <a:r>
              <a:rPr lang="fr-FR" dirty="0">
                <a:solidFill>
                  <a:schemeClr val="accent1"/>
                </a:solidFill>
              </a:rPr>
              <a:t>Introduction          IASI-NH</a:t>
            </a:r>
            <a:r>
              <a:rPr lang="fr-FR" baseline="-25000" dirty="0">
                <a:solidFill>
                  <a:schemeClr val="accent1"/>
                </a:solidFill>
              </a:rPr>
              <a:t>3</a:t>
            </a:r>
            <a:r>
              <a:rPr lang="fr-FR" dirty="0">
                <a:solidFill>
                  <a:schemeClr val="accent1"/>
                </a:solidFill>
              </a:rPr>
              <a:t> data record          </a:t>
            </a:r>
            <a:r>
              <a:rPr lang="fr-FR" dirty="0"/>
              <a:t>Point Sources          </a:t>
            </a:r>
            <a:r>
              <a:rPr lang="fr-FR" dirty="0">
                <a:solidFill>
                  <a:schemeClr val="accent1"/>
                </a:solidFill>
              </a:rPr>
              <a:t>Trends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B28BDCC-5E56-43A7-95D3-A1DA6088154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445" y="1596473"/>
            <a:ext cx="12689772" cy="3233181"/>
          </a:xfrm>
          <a:prstGeom prst="rect">
            <a:avLst/>
          </a:prstGeom>
        </p:spPr>
      </p:pic>
      <p:sp>
        <p:nvSpPr>
          <p:cNvPr id="23" name="Title 3">
            <a:extLst>
              <a:ext uri="{FF2B5EF4-FFF2-40B4-BE49-F238E27FC236}">
                <a16:creationId xmlns:a16="http://schemas.microsoft.com/office/drawing/2014/main" id="{CBD731E6-C664-4767-86CE-66BA0F1957CC}"/>
              </a:ext>
            </a:extLst>
          </p:cNvPr>
          <p:cNvSpPr txBox="1">
            <a:spLocks/>
          </p:cNvSpPr>
          <p:nvPr/>
        </p:nvSpPr>
        <p:spPr>
          <a:xfrm>
            <a:off x="469900" y="1111191"/>
            <a:ext cx="2133600" cy="396000"/>
          </a:xfrm>
          <a:prstGeom prst="rect">
            <a:avLst/>
          </a:prstGeom>
          <a:solidFill>
            <a:srgbClr val="0069B4"/>
          </a:solidFill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005A9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spcBef>
                <a:spcPct val="50000"/>
              </a:spcBef>
            </a:pPr>
            <a:r>
              <a:rPr lang="en-GB" sz="2200" dirty="0" err="1">
                <a:solidFill>
                  <a:schemeClr val="bg1"/>
                </a:solidFill>
              </a:rPr>
              <a:t>Supersampling</a:t>
            </a:r>
            <a:endParaRPr lang="en-GB" sz="2200" dirty="0">
              <a:solidFill>
                <a:schemeClr val="bg1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AA7B51F-8A3F-4B67-8F6F-DCAF78F91FDF}"/>
              </a:ext>
            </a:extLst>
          </p:cNvPr>
          <p:cNvCxnSpPr>
            <a:cxnSpLocks/>
          </p:cNvCxnSpPr>
          <p:nvPr/>
        </p:nvCxnSpPr>
        <p:spPr>
          <a:xfrm flipV="1">
            <a:off x="839524" y="2337360"/>
            <a:ext cx="241685" cy="80504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0FA289E-B827-42BA-9F89-2289F10E0150}"/>
              </a:ext>
            </a:extLst>
          </p:cNvPr>
          <p:cNvSpPr txBox="1"/>
          <p:nvPr/>
        </p:nvSpPr>
        <p:spPr>
          <a:xfrm>
            <a:off x="-56777" y="2022946"/>
            <a:ext cx="10218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Varying footprint size</a:t>
            </a:r>
          </a:p>
          <a:p>
            <a:pPr algn="ctr"/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(7-13 km²)</a:t>
            </a:r>
          </a:p>
        </p:txBody>
      </p:sp>
      <p:pic>
        <p:nvPicPr>
          <p:cNvPr id="27" name="License plate recognition and super-resolution from low-res videos 0s - 27s (n-KWjvu6d2Y)">
            <a:hlinkClick r:id="" action="ppaction://media"/>
            <a:extLst>
              <a:ext uri="{FF2B5EF4-FFF2-40B4-BE49-F238E27FC236}">
                <a16:creationId xmlns:a16="http://schemas.microsoft.com/office/drawing/2014/main" id="{ECB8D157-A1E9-4ED3-BA8E-E3784E3338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35331" y="5120564"/>
            <a:ext cx="6748380" cy="3795964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A6E6CC93-C9A6-4680-A2B9-D06D39342616}"/>
              </a:ext>
            </a:extLst>
          </p:cNvPr>
          <p:cNvSpPr/>
          <p:nvPr/>
        </p:nvSpPr>
        <p:spPr>
          <a:xfrm>
            <a:off x="6737353" y="1669710"/>
            <a:ext cx="7438503" cy="32492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C9C5717-397A-4CD0-90AF-811F0720190F}"/>
              </a:ext>
            </a:extLst>
          </p:cNvPr>
          <p:cNvGrpSpPr/>
          <p:nvPr/>
        </p:nvGrpSpPr>
        <p:grpSpPr>
          <a:xfrm>
            <a:off x="2571442" y="1042012"/>
            <a:ext cx="11312269" cy="8123326"/>
            <a:chOff x="2353967" y="1064782"/>
            <a:chExt cx="7359018" cy="6270799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DF46046-67F5-4AC0-8180-78069FF12413}"/>
                </a:ext>
              </a:extLst>
            </p:cNvPr>
            <p:cNvSpPr/>
            <p:nvPr/>
          </p:nvSpPr>
          <p:spPr>
            <a:xfrm>
              <a:off x="7012985" y="7127832"/>
              <a:ext cx="2700000" cy="20774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r"/>
              <a:r>
                <a:rPr lang="en-GB" sz="75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Video: https://www.youtube.com/watch?v=n-KWjvu6d2Y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79AA5DC-35D9-4042-94AB-8A306EB76E2B}"/>
                </a:ext>
              </a:extLst>
            </p:cNvPr>
            <p:cNvGrpSpPr/>
            <p:nvPr/>
          </p:nvGrpSpPr>
          <p:grpSpPr>
            <a:xfrm>
              <a:off x="2353967" y="1064782"/>
              <a:ext cx="7097335" cy="6187746"/>
              <a:chOff x="2353967" y="1064782"/>
              <a:chExt cx="7097335" cy="6187746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122B097-BEF4-476B-8E22-ED4DA5B356DF}"/>
                  </a:ext>
                </a:extLst>
              </p:cNvPr>
              <p:cNvSpPr txBox="1"/>
              <p:nvPr/>
            </p:nvSpPr>
            <p:spPr>
              <a:xfrm>
                <a:off x="2616012" y="4289576"/>
                <a:ext cx="2348670" cy="4039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2800" b="1" dirty="0">
                    <a:solidFill>
                      <a:srgbClr val="FF0000"/>
                    </a:solidFill>
                  </a:rPr>
                  <a:t>Super-resolution</a:t>
                </a:r>
              </a:p>
            </p:txBody>
          </p:sp>
          <p:sp>
            <p:nvSpPr>
              <p:cNvPr id="33" name="Curved Right Arrow 26">
                <a:extLst>
                  <a:ext uri="{FF2B5EF4-FFF2-40B4-BE49-F238E27FC236}">
                    <a16:creationId xmlns:a16="http://schemas.microsoft.com/office/drawing/2014/main" id="{EE5F81EE-D21B-4F7F-A148-84E3D0C267B2}"/>
                  </a:ext>
                </a:extLst>
              </p:cNvPr>
              <p:cNvSpPr/>
              <p:nvPr/>
            </p:nvSpPr>
            <p:spPr>
              <a:xfrm>
                <a:off x="5013670" y="4298867"/>
                <a:ext cx="217951" cy="432049"/>
              </a:xfrm>
              <a:prstGeom prst="curved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479268A-065B-47EF-9F90-03E21A35E9AE}"/>
                  </a:ext>
                </a:extLst>
              </p:cNvPr>
              <p:cNvSpPr txBox="1"/>
              <p:nvPr/>
            </p:nvSpPr>
            <p:spPr>
              <a:xfrm>
                <a:off x="2353967" y="5185512"/>
                <a:ext cx="2951704" cy="2067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dirty="0"/>
                  <a:t>Widely used in</a:t>
                </a:r>
              </a:p>
              <a:p>
                <a:pPr algn="ctr"/>
                <a:r>
                  <a:rPr lang="en-GB" sz="2400" b="1" dirty="0"/>
                  <a:t>image processing</a:t>
                </a:r>
                <a:r>
                  <a:rPr lang="en-GB" sz="2400" dirty="0"/>
                  <a:t> </a:t>
                </a:r>
              </a:p>
              <a:p>
                <a:pPr algn="ctr"/>
                <a:r>
                  <a:rPr lang="en-GB" sz="2400" dirty="0"/>
                  <a:t>and </a:t>
                </a:r>
              </a:p>
              <a:p>
                <a:pPr algn="ctr"/>
                <a:r>
                  <a:rPr lang="en-GB" sz="2400" b="1" dirty="0"/>
                  <a:t>super-resolution microscopy</a:t>
                </a:r>
                <a:r>
                  <a:rPr lang="en-GB" sz="2400" dirty="0"/>
                  <a:t>:</a:t>
                </a:r>
              </a:p>
              <a:p>
                <a:pPr algn="ctr"/>
                <a:endParaRPr lang="en-GB" sz="2400" dirty="0"/>
              </a:p>
              <a:p>
                <a:pPr algn="ctr"/>
                <a:r>
                  <a:rPr lang="en-GB" sz="2400" i="1" dirty="0"/>
                  <a:t>e.g. </a:t>
                </a:r>
                <a:r>
                  <a:rPr lang="en-GB" sz="2400" i="1" dirty="0">
                    <a:solidFill>
                      <a:srgbClr val="FF0000"/>
                    </a:solidFill>
                  </a:rPr>
                  <a:t>License plate recognition</a:t>
                </a:r>
              </a:p>
              <a:p>
                <a:pPr algn="ctr"/>
                <a:endParaRPr lang="en-GB" sz="2400" dirty="0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9BA6B414-3AA4-4738-A62A-CAB710FB9A1C}"/>
                  </a:ext>
                </a:extLst>
              </p:cNvPr>
              <p:cNvSpPr/>
              <p:nvPr/>
            </p:nvSpPr>
            <p:spPr>
              <a:xfrm>
                <a:off x="2593302" y="1064782"/>
                <a:ext cx="6858000" cy="4039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ð"/>
                </a:pPr>
                <a:r>
                  <a:rPr lang="fr-FR" sz="2800" b="1" dirty="0">
                    <a:solidFill>
                      <a:srgbClr val="FF0000"/>
                    </a:solidFill>
                  </a:rPr>
                  <a:t>First-time </a:t>
                </a:r>
                <a:r>
                  <a:rPr lang="fr-FR" sz="2800" b="1" dirty="0" err="1">
                    <a:solidFill>
                      <a:srgbClr val="FF0000"/>
                    </a:solidFill>
                  </a:rPr>
                  <a:t>applied</a:t>
                </a:r>
                <a:r>
                  <a:rPr lang="fr-FR" sz="2800" b="1" dirty="0">
                    <a:solidFill>
                      <a:srgbClr val="FF0000"/>
                    </a:solidFill>
                  </a:rPr>
                  <a:t> to </a:t>
                </a:r>
                <a:r>
                  <a:rPr lang="fr-FR" sz="2800" b="1" dirty="0" err="1">
                    <a:solidFill>
                      <a:srgbClr val="FF0000"/>
                    </a:solidFill>
                  </a:rPr>
                  <a:t>measurements</a:t>
                </a:r>
                <a:r>
                  <a:rPr lang="fr-FR" sz="2800" b="1" dirty="0">
                    <a:solidFill>
                      <a:srgbClr val="FF0000"/>
                    </a:solidFill>
                  </a:rPr>
                  <a:t> of an </a:t>
                </a:r>
                <a:r>
                  <a:rPr lang="fr-FR" sz="2800" b="1" dirty="0" err="1">
                    <a:solidFill>
                      <a:srgbClr val="FF0000"/>
                    </a:solidFill>
                  </a:rPr>
                  <a:t>atmospheric</a:t>
                </a:r>
                <a:r>
                  <a:rPr lang="fr-FR" sz="2800" b="1" dirty="0">
                    <a:solidFill>
                      <a:srgbClr val="FF0000"/>
                    </a:solidFill>
                  </a:rPr>
                  <a:t> </a:t>
                </a:r>
                <a:r>
                  <a:rPr lang="fr-FR" sz="2800" b="1" dirty="0" err="1">
                    <a:solidFill>
                      <a:srgbClr val="FF0000"/>
                    </a:solidFill>
                  </a:rPr>
                  <a:t>sounder</a:t>
                </a:r>
                <a:r>
                  <a:rPr lang="fr-FR" sz="2800" b="1" dirty="0">
                    <a:solidFill>
                      <a:srgbClr val="FF0000"/>
                    </a:solidFill>
                  </a:rPr>
                  <a:t>!</a:t>
                </a:r>
              </a:p>
            </p:txBody>
          </p:sp>
        </p:grp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F790D880-7BAE-4E1A-BE9A-4B48BB21D18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0604" y="1593233"/>
            <a:ext cx="769454" cy="3233182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B9CC37AB-8AE0-40A7-A222-36AB3E4003E0}"/>
              </a:ext>
            </a:extLst>
          </p:cNvPr>
          <p:cNvSpPr/>
          <p:nvPr/>
        </p:nvSpPr>
        <p:spPr>
          <a:xfrm>
            <a:off x="2401703" y="4852804"/>
            <a:ext cx="11965538" cy="43125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1364138-FBC2-41DD-A197-49B6B0C24EA8}"/>
              </a:ext>
            </a:extLst>
          </p:cNvPr>
          <p:cNvSpPr txBox="1"/>
          <p:nvPr/>
        </p:nvSpPr>
        <p:spPr>
          <a:xfrm>
            <a:off x="14800931" y="8839200"/>
            <a:ext cx="255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Clarisse et al., AMT 2019</a:t>
            </a:r>
          </a:p>
        </p:txBody>
      </p:sp>
    </p:spTree>
    <p:extLst>
      <p:ext uri="{BB962C8B-B14F-4D97-AF65-F5344CB8AC3E}">
        <p14:creationId xmlns:p14="http://schemas.microsoft.com/office/powerpoint/2010/main" val="3116591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00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  <p:bldLst>
      <p:bldP spid="23" grpId="0" animBg="1"/>
      <p:bldP spid="28" grpId="0" animBg="1"/>
      <p:bldP spid="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E948A-2A66-46BF-993A-D4221F202943}" type="datetime1">
              <a:rPr lang="fr-FR" smtClean="0"/>
              <a:t>17/02/2022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IASI LATMOS - ULB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4802241" y="9002163"/>
            <a:ext cx="1345810" cy="557762"/>
          </a:xfrm>
        </p:spPr>
        <p:txBody>
          <a:bodyPr/>
          <a:lstStyle/>
          <a:p>
            <a:fld id="{52CEA935-C22D-49F9-A2CC-0D06D247411E}" type="slidenum">
              <a:rPr lang="fr-FR" smtClean="0"/>
              <a:t>17</a:t>
            </a:fld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192214" y="152400"/>
            <a:ext cx="14107317" cy="533400"/>
          </a:xfrm>
        </p:spPr>
        <p:txBody>
          <a:bodyPr>
            <a:normAutofit/>
          </a:bodyPr>
          <a:lstStyle/>
          <a:p>
            <a:pPr algn="r"/>
            <a:r>
              <a:rPr lang="fr-FR" dirty="0">
                <a:solidFill>
                  <a:schemeClr val="accent1"/>
                </a:solidFill>
              </a:rPr>
              <a:t>Introduction          IASI-NH</a:t>
            </a:r>
            <a:r>
              <a:rPr lang="fr-FR" baseline="-25000" dirty="0">
                <a:solidFill>
                  <a:schemeClr val="accent1"/>
                </a:solidFill>
              </a:rPr>
              <a:t>3</a:t>
            </a:r>
            <a:r>
              <a:rPr lang="fr-FR" dirty="0">
                <a:solidFill>
                  <a:schemeClr val="accent1"/>
                </a:solidFill>
              </a:rPr>
              <a:t> data record          </a:t>
            </a:r>
            <a:r>
              <a:rPr lang="fr-FR" dirty="0"/>
              <a:t>Point Sources          </a:t>
            </a:r>
            <a:r>
              <a:rPr lang="fr-FR" dirty="0">
                <a:solidFill>
                  <a:schemeClr val="accent1"/>
                </a:solidFill>
              </a:rPr>
              <a:t>Trends</a:t>
            </a: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CBD731E6-C664-4767-86CE-66BA0F1957CC}"/>
              </a:ext>
            </a:extLst>
          </p:cNvPr>
          <p:cNvSpPr txBox="1">
            <a:spLocks/>
          </p:cNvSpPr>
          <p:nvPr/>
        </p:nvSpPr>
        <p:spPr>
          <a:xfrm>
            <a:off x="469900" y="1111191"/>
            <a:ext cx="2133600" cy="396000"/>
          </a:xfrm>
          <a:prstGeom prst="rect">
            <a:avLst/>
          </a:prstGeom>
          <a:solidFill>
            <a:srgbClr val="0069B4"/>
          </a:solidFill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005A9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spcBef>
                <a:spcPct val="50000"/>
              </a:spcBef>
            </a:pPr>
            <a:r>
              <a:rPr lang="en-GB" sz="2200" dirty="0" err="1">
                <a:solidFill>
                  <a:schemeClr val="bg1"/>
                </a:solidFill>
              </a:rPr>
              <a:t>Supersampling</a:t>
            </a:r>
            <a:endParaRPr lang="en-GB" sz="2200" dirty="0">
              <a:solidFill>
                <a:schemeClr val="bg1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32AAD61-9B6F-4570-8F46-41C95F3400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5102" y="2593781"/>
            <a:ext cx="3245757" cy="449926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A54E059-49F8-4D67-8D32-2AB093F076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02" y="2593781"/>
            <a:ext cx="3092454" cy="447772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6E480250-FCA0-4A00-A01E-8E75F2DE4F85}"/>
              </a:ext>
            </a:extLst>
          </p:cNvPr>
          <p:cNvGrpSpPr/>
          <p:nvPr/>
        </p:nvGrpSpPr>
        <p:grpSpPr>
          <a:xfrm>
            <a:off x="1482153" y="1154413"/>
            <a:ext cx="7182535" cy="7090431"/>
            <a:chOff x="2654877" y="317022"/>
            <a:chExt cx="7182535" cy="7090431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72961C9-5DCA-44D0-9213-2447F694E2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57822" y="610409"/>
              <a:ext cx="4808380" cy="3043994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5A37319-EFC8-42AB-99E0-B7FADDB3BECA}"/>
                </a:ext>
              </a:extLst>
            </p:cNvPr>
            <p:cNvCxnSpPr>
              <a:stCxn id="33" idx="7"/>
            </p:cNvCxnSpPr>
            <p:nvPr/>
          </p:nvCxnSpPr>
          <p:spPr>
            <a:xfrm flipV="1">
              <a:off x="3042102" y="1858747"/>
              <a:ext cx="1915720" cy="223876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FBFB997-0B12-45A8-B84B-8B9545CC1496}"/>
                </a:ext>
              </a:extLst>
            </p:cNvPr>
            <p:cNvCxnSpPr>
              <a:cxnSpLocks/>
              <a:stCxn id="34" idx="6"/>
              <a:endCxn id="35" idx="1"/>
            </p:cNvCxnSpPr>
            <p:nvPr/>
          </p:nvCxnSpPr>
          <p:spPr>
            <a:xfrm>
              <a:off x="2726877" y="5526293"/>
              <a:ext cx="2204139" cy="55817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D52DB99-10FE-4BF4-B798-FDAF1A304FB0}"/>
                </a:ext>
              </a:extLst>
            </p:cNvPr>
            <p:cNvSpPr txBox="1"/>
            <p:nvPr/>
          </p:nvSpPr>
          <p:spPr>
            <a:xfrm>
              <a:off x="7533156" y="317022"/>
              <a:ext cx="23042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600" i="1" dirty="0"/>
                <a:t>Feedlot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5741A7F-8A85-4277-B699-ECDE1BFBEDAA}"/>
                </a:ext>
              </a:extLst>
            </p:cNvPr>
            <p:cNvSpPr txBox="1"/>
            <p:nvPr/>
          </p:nvSpPr>
          <p:spPr>
            <a:xfrm>
              <a:off x="4566464" y="4430420"/>
              <a:ext cx="43164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600" i="1" dirty="0"/>
                <a:t>Fertilizer industry – Belle </a:t>
              </a:r>
              <a:r>
                <a:rPr lang="en-GB" sz="1600" i="1" dirty="0" err="1"/>
                <a:t>Plaine</a:t>
              </a:r>
              <a:r>
                <a:rPr lang="en-GB" sz="1600" i="1" dirty="0"/>
                <a:t> Ammonia Plant</a:t>
              </a: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87E531D4-1D94-474B-AF66-B7A0CD2E75F8}"/>
                </a:ext>
              </a:extLst>
            </p:cNvPr>
            <p:cNvSpPr/>
            <p:nvPr/>
          </p:nvSpPr>
          <p:spPr>
            <a:xfrm>
              <a:off x="2980646" y="4086964"/>
              <a:ext cx="72000" cy="72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 w="1905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E629831-C23C-4DAB-93C2-E64692CEC7F5}"/>
                </a:ext>
              </a:extLst>
            </p:cNvPr>
            <p:cNvSpPr/>
            <p:nvPr/>
          </p:nvSpPr>
          <p:spPr>
            <a:xfrm>
              <a:off x="2654877" y="5490293"/>
              <a:ext cx="72000" cy="72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 w="1905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42240195-59BF-4AA7-8BD4-17381FE435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31016" y="4761490"/>
              <a:ext cx="3851055" cy="2645963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CB20286C-E435-44C8-80F6-83940401253D}"/>
              </a:ext>
            </a:extLst>
          </p:cNvPr>
          <p:cNvSpPr txBox="1"/>
          <p:nvPr/>
        </p:nvSpPr>
        <p:spPr>
          <a:xfrm>
            <a:off x="14802241" y="8832886"/>
            <a:ext cx="255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Clarisse et al., AMT 2019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D63E36B-D49E-4B15-8719-2F73A1558A1C}"/>
              </a:ext>
            </a:extLst>
          </p:cNvPr>
          <p:cNvSpPr/>
          <p:nvPr/>
        </p:nvSpPr>
        <p:spPr>
          <a:xfrm>
            <a:off x="4240559" y="4757248"/>
            <a:ext cx="47343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8650" lvl="1" indent="-285750" algn="just">
              <a:buFont typeface="Wingdings" panose="05000000000000000000" pitchFamily="2" charset="2"/>
              <a:buChar char="§"/>
            </a:pPr>
            <a:r>
              <a:rPr lang="en-GB" sz="2000" b="1" dirty="0"/>
              <a:t>&gt;500 point sources</a:t>
            </a:r>
            <a:r>
              <a:rPr lang="en-GB" sz="2000" dirty="0"/>
              <a:t> in 11 classes</a:t>
            </a:r>
          </a:p>
          <a:p>
            <a:pPr algn="just"/>
            <a:endParaRPr lang="en-GB" sz="2000" dirty="0"/>
          </a:p>
        </p:txBody>
      </p:sp>
      <p:sp>
        <p:nvSpPr>
          <p:cNvPr id="22" name="TextBox 9">
            <a:extLst>
              <a:ext uri="{FF2B5EF4-FFF2-40B4-BE49-F238E27FC236}">
                <a16:creationId xmlns:a16="http://schemas.microsoft.com/office/drawing/2014/main" id="{CC19091E-24F3-4493-8151-84996564722B}"/>
              </a:ext>
            </a:extLst>
          </p:cNvPr>
          <p:cNvSpPr txBox="1"/>
          <p:nvPr/>
        </p:nvSpPr>
        <p:spPr>
          <a:xfrm>
            <a:off x="504216" y="7109075"/>
            <a:ext cx="2247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i="1" dirty="0"/>
              <a:t>Saskatchewan (Canada)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AF7A24D-081E-42DB-B9D5-ED08109C54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287" y="2930572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35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CF1D8FC8-A831-4EAE-B423-4D4A6121C472}"/>
              </a:ext>
            </a:extLst>
          </p:cNvPr>
          <p:cNvGrpSpPr/>
          <p:nvPr/>
        </p:nvGrpSpPr>
        <p:grpSpPr>
          <a:xfrm>
            <a:off x="10362951" y="6399684"/>
            <a:ext cx="5660636" cy="2840999"/>
            <a:chOff x="355138" y="1745111"/>
            <a:chExt cx="5660636" cy="2840999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38BC45FD-DC56-43DE-8CDD-4E2C7A1B08D4}"/>
                </a:ext>
              </a:extLst>
            </p:cNvPr>
            <p:cNvSpPr/>
            <p:nvPr/>
          </p:nvSpPr>
          <p:spPr>
            <a:xfrm>
              <a:off x="355138" y="2354267"/>
              <a:ext cx="2543695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 algn="ctr">
                <a:buFont typeface="Wingdings" panose="05000000000000000000" pitchFamily="2" charset="2"/>
                <a:buChar char="à"/>
              </a:pPr>
              <a:r>
                <a:rPr lang="fr-BE" dirty="0"/>
                <a:t>Online </a:t>
              </a:r>
            </a:p>
            <a:p>
              <a:pPr algn="ctr"/>
              <a:r>
                <a:rPr lang="fr-BE" dirty="0"/>
                <a:t>NH</a:t>
              </a:r>
              <a:r>
                <a:rPr lang="fr-BE" baseline="-25000" dirty="0"/>
                <a:t>3</a:t>
              </a:r>
              <a:r>
                <a:rPr lang="fr-BE" dirty="0"/>
                <a:t> point source catalogue: </a:t>
              </a:r>
            </a:p>
            <a:p>
              <a:pPr algn="ctr"/>
              <a:r>
                <a:rPr lang="en-GB" dirty="0">
                  <a:hlinkClick r:id="rId2"/>
                </a:rPr>
                <a:t>https://www2.ulb.ac.be/cpm/NH3-IASI.html</a:t>
              </a:r>
              <a:endParaRPr lang="en-GB" dirty="0"/>
            </a:p>
            <a:p>
              <a:pPr algn="ctr"/>
              <a:endParaRPr lang="en-GB" dirty="0"/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3FF1D375-6459-4EC4-B05D-6A6B2679F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06019" y="1745111"/>
              <a:ext cx="2609755" cy="2840999"/>
            </a:xfrm>
            <a:prstGeom prst="rect">
              <a:avLst/>
            </a:prstGeom>
          </p:spPr>
        </p:pic>
      </p:grp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E948A-2A66-46BF-993A-D4221F202943}" type="datetime1">
              <a:rPr lang="fr-FR" smtClean="0"/>
              <a:t>17/02/2022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IASI LATMOS - ULB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4802241" y="9002163"/>
            <a:ext cx="1345810" cy="557762"/>
          </a:xfrm>
        </p:spPr>
        <p:txBody>
          <a:bodyPr/>
          <a:lstStyle/>
          <a:p>
            <a:fld id="{52CEA935-C22D-49F9-A2CC-0D06D247411E}" type="slidenum">
              <a:rPr lang="fr-FR" smtClean="0"/>
              <a:t>18</a:t>
            </a:fld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192214" y="152400"/>
            <a:ext cx="14107317" cy="533400"/>
          </a:xfrm>
        </p:spPr>
        <p:txBody>
          <a:bodyPr>
            <a:normAutofit/>
          </a:bodyPr>
          <a:lstStyle/>
          <a:p>
            <a:pPr algn="r"/>
            <a:r>
              <a:rPr lang="fr-FR" dirty="0">
                <a:solidFill>
                  <a:schemeClr val="accent1"/>
                </a:solidFill>
              </a:rPr>
              <a:t>Introduction          IASI-NH</a:t>
            </a:r>
            <a:r>
              <a:rPr lang="fr-FR" baseline="-25000" dirty="0">
                <a:solidFill>
                  <a:schemeClr val="accent1"/>
                </a:solidFill>
              </a:rPr>
              <a:t>3</a:t>
            </a:r>
            <a:r>
              <a:rPr lang="fr-FR" dirty="0">
                <a:solidFill>
                  <a:schemeClr val="accent1"/>
                </a:solidFill>
              </a:rPr>
              <a:t> data record          </a:t>
            </a:r>
            <a:r>
              <a:rPr lang="fr-FR" dirty="0"/>
              <a:t>Point Sources          </a:t>
            </a:r>
            <a:r>
              <a:rPr lang="fr-FR" dirty="0">
                <a:solidFill>
                  <a:schemeClr val="accent1"/>
                </a:solidFill>
              </a:rPr>
              <a:t>Trends</a:t>
            </a: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CBD731E6-C664-4767-86CE-66BA0F1957CC}"/>
              </a:ext>
            </a:extLst>
          </p:cNvPr>
          <p:cNvSpPr txBox="1">
            <a:spLocks/>
          </p:cNvSpPr>
          <p:nvPr/>
        </p:nvSpPr>
        <p:spPr>
          <a:xfrm>
            <a:off x="469900" y="1111191"/>
            <a:ext cx="2133600" cy="396000"/>
          </a:xfrm>
          <a:prstGeom prst="rect">
            <a:avLst/>
          </a:prstGeom>
          <a:solidFill>
            <a:srgbClr val="0069B4"/>
          </a:solidFill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005A9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spcBef>
                <a:spcPct val="50000"/>
              </a:spcBef>
            </a:pPr>
            <a:r>
              <a:rPr lang="en-GB" sz="2200" dirty="0" err="1">
                <a:solidFill>
                  <a:schemeClr val="bg1"/>
                </a:solidFill>
              </a:rPr>
              <a:t>Supersampling</a:t>
            </a:r>
            <a:endParaRPr lang="en-GB" sz="2200" dirty="0">
              <a:solidFill>
                <a:schemeClr val="bg1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4F2BD83-A1AB-4AE3-9F18-452AF8ADDF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51546" y="1111191"/>
            <a:ext cx="6017787" cy="508321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D1C36D1-A6F2-43C0-9986-9ACC73364D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37152" y="1111191"/>
            <a:ext cx="6011381" cy="508321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6E7E3E0-BBC0-4946-B22D-D6A160C0D80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02" y="2593781"/>
            <a:ext cx="3092454" cy="447772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BA3DF75E-692F-4DEF-9FC4-C35A957CED9F}"/>
              </a:ext>
            </a:extLst>
          </p:cNvPr>
          <p:cNvGrpSpPr/>
          <p:nvPr/>
        </p:nvGrpSpPr>
        <p:grpSpPr>
          <a:xfrm>
            <a:off x="1482153" y="1154413"/>
            <a:ext cx="7182535" cy="7090431"/>
            <a:chOff x="2654877" y="317022"/>
            <a:chExt cx="7182535" cy="7090431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5F9299D3-4056-49C8-B212-9C0705371D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57822" y="610409"/>
              <a:ext cx="4808380" cy="3043994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784FA2D-4586-44E5-9931-7199D32E665F}"/>
                </a:ext>
              </a:extLst>
            </p:cNvPr>
            <p:cNvCxnSpPr>
              <a:stCxn id="49" idx="7"/>
            </p:cNvCxnSpPr>
            <p:nvPr/>
          </p:nvCxnSpPr>
          <p:spPr>
            <a:xfrm flipV="1">
              <a:off x="3042102" y="1858747"/>
              <a:ext cx="1915720" cy="223876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48799D08-5E72-4E7A-A554-4F8A6B76FEAC}"/>
                </a:ext>
              </a:extLst>
            </p:cNvPr>
            <p:cNvCxnSpPr>
              <a:cxnSpLocks/>
              <a:stCxn id="50" idx="6"/>
              <a:endCxn id="51" idx="1"/>
            </p:cNvCxnSpPr>
            <p:nvPr/>
          </p:nvCxnSpPr>
          <p:spPr>
            <a:xfrm>
              <a:off x="2726877" y="5526293"/>
              <a:ext cx="2204139" cy="55817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0F02597-B37E-446C-A941-ECE46DB2B428}"/>
                </a:ext>
              </a:extLst>
            </p:cNvPr>
            <p:cNvSpPr txBox="1"/>
            <p:nvPr/>
          </p:nvSpPr>
          <p:spPr>
            <a:xfrm>
              <a:off x="7533156" y="317022"/>
              <a:ext cx="23042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600" i="1" dirty="0"/>
                <a:t>Feedlot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8DECD46-8A5E-4552-B20C-95092B1D567C}"/>
                </a:ext>
              </a:extLst>
            </p:cNvPr>
            <p:cNvSpPr txBox="1"/>
            <p:nvPr/>
          </p:nvSpPr>
          <p:spPr>
            <a:xfrm>
              <a:off x="4566464" y="4430420"/>
              <a:ext cx="43164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600" i="1" dirty="0"/>
                <a:t>Fertilizer industry – Belle </a:t>
              </a:r>
              <a:r>
                <a:rPr lang="en-GB" sz="1600" i="1" dirty="0" err="1"/>
                <a:t>Plaine</a:t>
              </a:r>
              <a:r>
                <a:rPr lang="en-GB" sz="1600" i="1" dirty="0"/>
                <a:t> Ammonia Plant</a:t>
              </a: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F80415F3-F996-41CF-BA98-B424CC4095FF}"/>
                </a:ext>
              </a:extLst>
            </p:cNvPr>
            <p:cNvSpPr/>
            <p:nvPr/>
          </p:nvSpPr>
          <p:spPr>
            <a:xfrm>
              <a:off x="2980646" y="4086964"/>
              <a:ext cx="72000" cy="72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 w="1905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AFF6B03-90F5-40DA-A48B-D02072C8062D}"/>
                </a:ext>
              </a:extLst>
            </p:cNvPr>
            <p:cNvSpPr/>
            <p:nvPr/>
          </p:nvSpPr>
          <p:spPr>
            <a:xfrm>
              <a:off x="2654877" y="5490293"/>
              <a:ext cx="72000" cy="72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 w="1905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0344E336-EEB6-4F5C-8580-18D6ECA524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31016" y="4761490"/>
              <a:ext cx="3851055" cy="2645963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FAEDD6E2-64E5-4939-8891-30E93C910426}"/>
              </a:ext>
            </a:extLst>
          </p:cNvPr>
          <p:cNvSpPr/>
          <p:nvPr/>
        </p:nvSpPr>
        <p:spPr>
          <a:xfrm>
            <a:off x="4240559" y="4757248"/>
            <a:ext cx="47343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8650" lvl="1" indent="-285750" algn="just">
              <a:buFont typeface="Wingdings" panose="05000000000000000000" pitchFamily="2" charset="2"/>
              <a:buChar char="§"/>
            </a:pPr>
            <a:r>
              <a:rPr lang="en-GB" sz="2000" b="1" dirty="0"/>
              <a:t>&gt;500 point sources</a:t>
            </a:r>
            <a:r>
              <a:rPr lang="en-GB" sz="2000" dirty="0"/>
              <a:t> in 11 classes</a:t>
            </a:r>
          </a:p>
          <a:p>
            <a:pPr algn="just"/>
            <a:endParaRPr lang="en-GB" sz="2000" dirty="0"/>
          </a:p>
        </p:txBody>
      </p:sp>
      <p:sp>
        <p:nvSpPr>
          <p:cNvPr id="25" name="TextBox 9">
            <a:extLst>
              <a:ext uri="{FF2B5EF4-FFF2-40B4-BE49-F238E27FC236}">
                <a16:creationId xmlns:a16="http://schemas.microsoft.com/office/drawing/2014/main" id="{1EF1FA17-637E-431B-A5C4-6A7C34C1A18B}"/>
              </a:ext>
            </a:extLst>
          </p:cNvPr>
          <p:cNvSpPr txBox="1"/>
          <p:nvPr/>
        </p:nvSpPr>
        <p:spPr>
          <a:xfrm>
            <a:off x="504216" y="7109075"/>
            <a:ext cx="2247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i="1" dirty="0"/>
              <a:t>Saskatchewan (Canada)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9740CC0-96C3-45DA-A321-6879A879A2A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287" y="2930572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3158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4B313B0C-B409-4728-B9AB-DF3A9F558B80}"/>
              </a:ext>
            </a:extLst>
          </p:cNvPr>
          <p:cNvGrpSpPr>
            <a:grpSpLocks noChangeAspect="1"/>
          </p:cNvGrpSpPr>
          <p:nvPr/>
        </p:nvGrpSpPr>
        <p:grpSpPr>
          <a:xfrm>
            <a:off x="587414" y="2618329"/>
            <a:ext cx="13536749" cy="6407426"/>
            <a:chOff x="-1016" y="1844824"/>
            <a:chExt cx="9145016" cy="4328662"/>
          </a:xfrm>
        </p:grpSpPr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EA3543BA-DA89-4F79-B97A-858C3CB571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 t="-1695" r="-10"/>
            <a:stretch/>
          </p:blipFill>
          <p:spPr>
            <a:xfrm>
              <a:off x="-1016" y="1853005"/>
              <a:ext cx="9145016" cy="4320481"/>
            </a:xfrm>
            <a:prstGeom prst="rect">
              <a:avLst/>
            </a:prstGeom>
          </p:spPr>
        </p:pic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E1EA7E22-9A99-4A27-ADD4-20797D50E29E}"/>
                </a:ext>
              </a:extLst>
            </p:cNvPr>
            <p:cNvSpPr/>
            <p:nvPr/>
          </p:nvSpPr>
          <p:spPr>
            <a:xfrm>
              <a:off x="9525" y="1844824"/>
              <a:ext cx="539552" cy="5760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E948A-2A66-46BF-993A-D4221F202943}" type="datetime1">
              <a:rPr lang="fr-FR" smtClean="0"/>
              <a:t>17/02/2022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IASI LATMOS - ULB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4802241" y="9002163"/>
            <a:ext cx="1345810" cy="557762"/>
          </a:xfrm>
        </p:spPr>
        <p:txBody>
          <a:bodyPr/>
          <a:lstStyle/>
          <a:p>
            <a:fld id="{52CEA935-C22D-49F9-A2CC-0D06D247411E}" type="slidenum">
              <a:rPr lang="fr-FR" smtClean="0"/>
              <a:t>19</a:t>
            </a:fld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192214" y="152400"/>
            <a:ext cx="14107317" cy="533400"/>
          </a:xfrm>
        </p:spPr>
        <p:txBody>
          <a:bodyPr>
            <a:normAutofit/>
          </a:bodyPr>
          <a:lstStyle/>
          <a:p>
            <a:pPr algn="r"/>
            <a:r>
              <a:rPr lang="fr-FR" dirty="0">
                <a:solidFill>
                  <a:schemeClr val="accent1"/>
                </a:solidFill>
              </a:rPr>
              <a:t>Introduction          IASI-NH</a:t>
            </a:r>
            <a:r>
              <a:rPr lang="fr-FR" baseline="-25000" dirty="0">
                <a:solidFill>
                  <a:schemeClr val="accent1"/>
                </a:solidFill>
              </a:rPr>
              <a:t>3</a:t>
            </a:r>
            <a:r>
              <a:rPr lang="fr-FR" dirty="0">
                <a:solidFill>
                  <a:schemeClr val="accent1"/>
                </a:solidFill>
              </a:rPr>
              <a:t> data record          Point Sources  </a:t>
            </a:r>
            <a:r>
              <a:rPr lang="fr-FR" dirty="0"/>
              <a:t>        Trends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8781CF4-1146-4B1E-A688-A77BA81E0416}"/>
              </a:ext>
            </a:extLst>
          </p:cNvPr>
          <p:cNvSpPr txBox="1"/>
          <p:nvPr/>
        </p:nvSpPr>
        <p:spPr>
          <a:xfrm>
            <a:off x="189256" y="981113"/>
            <a:ext cx="712023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Bootstrap resampling method </a:t>
            </a:r>
          </a:p>
          <a:p>
            <a:r>
              <a:rPr lang="en-GB" sz="2400" dirty="0"/>
              <a:t>Daily time-series at pixel/national/regional scale</a:t>
            </a:r>
          </a:p>
          <a:p>
            <a:r>
              <a:rPr lang="en-GB" sz="2000" i="1" dirty="0"/>
              <a:t>ANNI-NH</a:t>
            </a:r>
            <a:r>
              <a:rPr lang="en-GB" sz="2000" i="1" baseline="-25000" dirty="0"/>
              <a:t>3</a:t>
            </a:r>
            <a:r>
              <a:rPr lang="en-GB" sz="2000" i="1" dirty="0"/>
              <a:t>-v3R-ERA5 2008-2018 IASI/Metop-A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E159A95-3816-439A-98FB-535F2F65B621}"/>
              </a:ext>
            </a:extLst>
          </p:cNvPr>
          <p:cNvGrpSpPr>
            <a:grpSpLocks noChangeAspect="1"/>
          </p:cNvGrpSpPr>
          <p:nvPr/>
        </p:nvGrpSpPr>
        <p:grpSpPr>
          <a:xfrm>
            <a:off x="587413" y="2624029"/>
            <a:ext cx="13536750" cy="6396027"/>
            <a:chOff x="0" y="1844824"/>
            <a:chExt cx="9144000" cy="4320481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B2569256-DDA1-4606-96AF-F059F23C2E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848"/>
            <a:stretch/>
          </p:blipFill>
          <p:spPr>
            <a:xfrm>
              <a:off x="0" y="1844824"/>
              <a:ext cx="9144000" cy="4320481"/>
            </a:xfrm>
            <a:prstGeom prst="rect">
              <a:avLst/>
            </a:prstGeom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78F3B29F-898F-4A3D-9638-70D7D70C3314}"/>
                </a:ext>
              </a:extLst>
            </p:cNvPr>
            <p:cNvSpPr/>
            <p:nvPr/>
          </p:nvSpPr>
          <p:spPr>
            <a:xfrm>
              <a:off x="9525" y="1844824"/>
              <a:ext cx="539552" cy="5760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8D1F46C3-D94D-4572-B9CF-198952E702C7}"/>
              </a:ext>
            </a:extLst>
          </p:cNvPr>
          <p:cNvSpPr txBox="1"/>
          <p:nvPr/>
        </p:nvSpPr>
        <p:spPr>
          <a:xfrm>
            <a:off x="2490080" y="2119886"/>
            <a:ext cx="8115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ym typeface="Wingdings" panose="05000000000000000000" pitchFamily="2" charset="2"/>
              </a:rPr>
              <a:t> Worldwide decadal increase of 12.8</a:t>
            </a:r>
            <a:r>
              <a:rPr lang="en-GB" sz="2800" b="1" dirty="0"/>
              <a:t> ± 1.3 % 10yr</a:t>
            </a:r>
            <a:r>
              <a:rPr lang="en-GB" sz="2800" b="1" baseline="30000" dirty="0"/>
              <a:t>-1</a:t>
            </a:r>
            <a:r>
              <a:rPr lang="en-GB" sz="2800" b="1" dirty="0">
                <a:sym typeface="Wingdings" panose="05000000000000000000" pitchFamily="2" charset="2"/>
              </a:rPr>
              <a:t> </a:t>
            </a:r>
            <a:endParaRPr lang="en-GB" sz="2800" b="1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D7AB5B27-FDF8-4874-BD53-3EDCEEBC0B4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78278" y="1049624"/>
            <a:ext cx="4674595" cy="2463005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3002147F-7837-4151-8E2F-A31D4D135702}"/>
              </a:ext>
            </a:extLst>
          </p:cNvPr>
          <p:cNvSpPr txBox="1"/>
          <p:nvPr/>
        </p:nvSpPr>
        <p:spPr>
          <a:xfrm>
            <a:off x="12861131" y="3116456"/>
            <a:ext cx="3287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/>
              <a:t>IASI-NH</a:t>
            </a:r>
            <a:r>
              <a:rPr lang="en-GB" sz="1400" i="1" baseline="-25000" dirty="0"/>
              <a:t>3</a:t>
            </a:r>
            <a:r>
              <a:rPr lang="en-GB" sz="1400" i="1" dirty="0"/>
              <a:t> Total Columns (11-yr average)</a:t>
            </a:r>
            <a:endParaRPr lang="en-GB" sz="1400" i="1" baseline="-25000" dirty="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57A2855-178A-41E8-BD6C-3686574AB8FB}"/>
              </a:ext>
            </a:extLst>
          </p:cNvPr>
          <p:cNvSpPr txBox="1">
            <a:spLocks noChangeAspect="1"/>
          </p:cNvSpPr>
          <p:nvPr/>
        </p:nvSpPr>
        <p:spPr>
          <a:xfrm>
            <a:off x="-908677" y="2650513"/>
            <a:ext cx="4200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Temporal trend </a:t>
            </a:r>
          </a:p>
          <a:p>
            <a:pPr algn="ctr"/>
            <a:r>
              <a:rPr lang="en-GB" b="1" dirty="0"/>
              <a:t>(2008-2018)</a:t>
            </a:r>
            <a:endParaRPr lang="en-GB" b="1" baseline="-25000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120F832-D0A1-4339-AE98-734C9039095D}"/>
              </a:ext>
            </a:extLst>
          </p:cNvPr>
          <p:cNvSpPr txBox="1"/>
          <p:nvPr/>
        </p:nvSpPr>
        <p:spPr>
          <a:xfrm>
            <a:off x="14767594" y="8864025"/>
            <a:ext cx="255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Van Damme et al., ERL 2021</a:t>
            </a:r>
          </a:p>
        </p:txBody>
      </p:sp>
    </p:spTree>
    <p:extLst>
      <p:ext uri="{BB962C8B-B14F-4D97-AF65-F5344CB8AC3E}">
        <p14:creationId xmlns:p14="http://schemas.microsoft.com/office/powerpoint/2010/main" val="241285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>
            <a:extLst>
              <a:ext uri="{FF2B5EF4-FFF2-40B4-BE49-F238E27FC236}">
                <a16:creationId xmlns:a16="http://schemas.microsoft.com/office/drawing/2014/main" id="{5C12C601-C845-48E6-9726-66E55A8A6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5706" y="3835069"/>
            <a:ext cx="7284426" cy="5048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E948A-2A66-46BF-993A-D4221F202943}" type="datetime1">
              <a:rPr lang="fr-FR" smtClean="0"/>
              <a:t>17/02/2022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IASI LATMOS - ULB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192214" y="152400"/>
            <a:ext cx="14107317" cy="533400"/>
          </a:xfrm>
        </p:spPr>
        <p:txBody>
          <a:bodyPr>
            <a:normAutofit/>
          </a:bodyPr>
          <a:lstStyle/>
          <a:p>
            <a:pPr algn="r"/>
            <a:r>
              <a:rPr lang="fr-FR" dirty="0"/>
              <a:t>Introduction </a:t>
            </a:r>
            <a:r>
              <a:rPr lang="fr-FR" dirty="0">
                <a:solidFill>
                  <a:schemeClr val="accent1"/>
                </a:solidFill>
              </a:rPr>
              <a:t>         IASI-NH</a:t>
            </a:r>
            <a:r>
              <a:rPr lang="fr-FR" baseline="-25000" dirty="0">
                <a:solidFill>
                  <a:schemeClr val="accent1"/>
                </a:solidFill>
              </a:rPr>
              <a:t>3</a:t>
            </a:r>
            <a:r>
              <a:rPr lang="fr-FR" dirty="0">
                <a:solidFill>
                  <a:schemeClr val="accent1"/>
                </a:solidFill>
              </a:rPr>
              <a:t> data record          Point Sources          Trends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A1B8F3-AB4F-4866-844A-ABCD276FB038}"/>
              </a:ext>
            </a:extLst>
          </p:cNvPr>
          <p:cNvSpPr/>
          <p:nvPr/>
        </p:nvSpPr>
        <p:spPr>
          <a:xfrm>
            <a:off x="102482" y="2620868"/>
            <a:ext cx="33830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BE" sz="2000" b="1" dirty="0"/>
              <a:t>N cycle </a:t>
            </a:r>
            <a:r>
              <a:rPr lang="fr-BE" sz="2000" b="1" dirty="0" err="1"/>
              <a:t>is</a:t>
            </a:r>
            <a:r>
              <a:rPr lang="fr-BE" sz="2000" b="1" dirty="0"/>
              <a:t> one of the main </a:t>
            </a:r>
            <a:r>
              <a:rPr lang="fr-BE" sz="2000" b="1" dirty="0" err="1"/>
              <a:t>Earth</a:t>
            </a:r>
            <a:r>
              <a:rPr lang="fr-BE" sz="2000" b="1" dirty="0"/>
              <a:t>-system </a:t>
            </a:r>
            <a:r>
              <a:rPr lang="fr-BE" sz="2000" b="1" dirty="0" err="1"/>
              <a:t>processes</a:t>
            </a:r>
            <a:r>
              <a:rPr lang="fr-BE" sz="2000" b="1" dirty="0"/>
              <a:t> for </a:t>
            </a:r>
            <a:r>
              <a:rPr lang="fr-BE" sz="2000" b="1" dirty="0" err="1"/>
              <a:t>which</a:t>
            </a:r>
            <a:r>
              <a:rPr lang="fr-BE" sz="2000" b="1" dirty="0"/>
              <a:t> the control variable has been </a:t>
            </a:r>
            <a:r>
              <a:rPr lang="fr-BE" sz="2000" b="1" dirty="0" err="1"/>
              <a:t>exceeded</a:t>
            </a:r>
            <a:endParaRPr lang="fr-BE" sz="2000" b="1" dirty="0"/>
          </a:p>
        </p:txBody>
      </p:sp>
      <p:sp>
        <p:nvSpPr>
          <p:cNvPr id="23" name="Rectangle 13">
            <a:extLst>
              <a:ext uri="{FF2B5EF4-FFF2-40B4-BE49-F238E27FC236}">
                <a16:creationId xmlns:a16="http://schemas.microsoft.com/office/drawing/2014/main" id="{3E6EB532-2ED0-49B5-AEA9-8B9BA835C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5735" y="1039219"/>
            <a:ext cx="41952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BE" sz="2400" b="1" i="1" u="sng" dirty="0"/>
              <a:t>« </a:t>
            </a:r>
            <a:r>
              <a:rPr lang="fr-BE" sz="2400" b="1" i="1" u="sng" dirty="0" err="1"/>
              <a:t>Planetary</a:t>
            </a:r>
            <a:r>
              <a:rPr lang="fr-BE" sz="2400" b="1" i="1" u="sng" dirty="0"/>
              <a:t> </a:t>
            </a:r>
            <a:r>
              <a:rPr lang="fr-BE" sz="2400" b="1" i="1" u="sng" dirty="0" err="1"/>
              <a:t>boundaries</a:t>
            </a:r>
            <a:r>
              <a:rPr lang="fr-BE" sz="2400" b="1" i="1" u="sng" dirty="0"/>
              <a:t> »</a:t>
            </a:r>
            <a:endParaRPr lang="en-GB" sz="2400" b="1" i="1" u="sng" dirty="0"/>
          </a:p>
        </p:txBody>
      </p:sp>
      <p:sp>
        <p:nvSpPr>
          <p:cNvPr id="24" name="Rectangle 1">
            <a:extLst>
              <a:ext uri="{FF2B5EF4-FFF2-40B4-BE49-F238E27FC236}">
                <a16:creationId xmlns:a16="http://schemas.microsoft.com/office/drawing/2014/main" id="{1CF9CD82-62C8-406A-8E1B-43C3686B1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705" y="1684352"/>
            <a:ext cx="7284426" cy="91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ts val="1600"/>
              </a:lnSpc>
            </a:pPr>
            <a:r>
              <a:rPr lang="en-GB" altLang="fr-FR" sz="1600" dirty="0"/>
              <a:t>=“safe operating space for global societal development with respect to the Earth system and are associated with the planet’s biophysical subsystems or processes”</a:t>
            </a:r>
          </a:p>
          <a:p>
            <a:pPr algn="ctr" eaLnBrk="1" hangingPunct="1">
              <a:lnSpc>
                <a:spcPts val="1600"/>
              </a:lnSpc>
            </a:pPr>
            <a:endParaRPr lang="en-GB" altLang="fr-FR" sz="1600" dirty="0"/>
          </a:p>
        </p:txBody>
      </p:sp>
      <p:sp>
        <p:nvSpPr>
          <p:cNvPr id="26" name="Ellipse 1">
            <a:extLst>
              <a:ext uri="{FF2B5EF4-FFF2-40B4-BE49-F238E27FC236}">
                <a16:creationId xmlns:a16="http://schemas.microsoft.com/office/drawing/2014/main" id="{51119052-0628-4E2B-99A9-CD6A2891D33E}"/>
              </a:ext>
            </a:extLst>
          </p:cNvPr>
          <p:cNvSpPr/>
          <p:nvPr/>
        </p:nvSpPr>
        <p:spPr>
          <a:xfrm>
            <a:off x="3894661" y="5465324"/>
            <a:ext cx="1116000" cy="1116000"/>
          </a:xfrm>
          <a:prstGeom prst="ellipse">
            <a:avLst/>
          </a:prstGeom>
          <a:noFill/>
          <a:ln w="28575">
            <a:solidFill>
              <a:srgbClr val="0080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2000"/>
          </a:p>
        </p:txBody>
      </p:sp>
      <p:sp>
        <p:nvSpPr>
          <p:cNvPr id="28" name="Triangle isocèle 18">
            <a:extLst>
              <a:ext uri="{FF2B5EF4-FFF2-40B4-BE49-F238E27FC236}">
                <a16:creationId xmlns:a16="http://schemas.microsoft.com/office/drawing/2014/main" id="{11B16784-240B-4EDF-8F56-5804EE2F5C17}"/>
              </a:ext>
            </a:extLst>
          </p:cNvPr>
          <p:cNvSpPr/>
          <p:nvPr/>
        </p:nvSpPr>
        <p:spPr>
          <a:xfrm rot="576436">
            <a:off x="3982636" y="6040041"/>
            <a:ext cx="648000" cy="1910291"/>
          </a:xfrm>
          <a:prstGeom prst="triangl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2000"/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C66255CD-4989-40FE-B8D0-33A1BB353446}"/>
              </a:ext>
            </a:extLst>
          </p:cNvPr>
          <p:cNvGrpSpPr/>
          <p:nvPr/>
        </p:nvGrpSpPr>
        <p:grpSpPr>
          <a:xfrm>
            <a:off x="8441531" y="1335216"/>
            <a:ext cx="9169326" cy="7852598"/>
            <a:chOff x="8441531" y="1335216"/>
            <a:chExt cx="9169326" cy="7852598"/>
          </a:xfrm>
        </p:grpSpPr>
        <p:pic>
          <p:nvPicPr>
            <p:cNvPr id="125" name="Picture 124" descr="Engineering drawing&#10;&#10;Description automatically generated">
              <a:extLst>
                <a:ext uri="{FF2B5EF4-FFF2-40B4-BE49-F238E27FC236}">
                  <a16:creationId xmlns:a16="http://schemas.microsoft.com/office/drawing/2014/main" id="{A379464A-567B-4001-BF94-5402DB4960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41531" y="3817844"/>
              <a:ext cx="9169326" cy="4997340"/>
            </a:xfrm>
            <a:prstGeom prst="rect">
              <a:avLst/>
            </a:prstGeom>
          </p:spPr>
        </p:pic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B0E1CE3F-C8D0-435E-99A3-5024336B7837}"/>
                </a:ext>
              </a:extLst>
            </p:cNvPr>
            <p:cNvSpPr txBox="1"/>
            <p:nvPr/>
          </p:nvSpPr>
          <p:spPr>
            <a:xfrm>
              <a:off x="12523390" y="8849260"/>
              <a:ext cx="43977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(</a:t>
              </a:r>
              <a:r>
                <a:rPr lang="fr-BE" sz="16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adapted</a:t>
              </a:r>
              <a:r>
                <a:rPr lang="fr-BE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fr-BE" sz="16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from</a:t>
              </a:r>
              <a:r>
                <a:rPr lang="fr-BE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it-IT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Desai and Cuadra/Science</a:t>
              </a:r>
              <a:r>
                <a:rPr lang="fr-BE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)</a:t>
              </a:r>
            </a:p>
          </p:txBody>
        </p: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605DF240-A5BA-4BAF-9A26-7B6F0EDE413C}"/>
                </a:ext>
              </a:extLst>
            </p:cNvPr>
            <p:cNvGrpSpPr/>
            <p:nvPr/>
          </p:nvGrpSpPr>
          <p:grpSpPr>
            <a:xfrm>
              <a:off x="8671047" y="1335216"/>
              <a:ext cx="8362255" cy="2256999"/>
              <a:chOff x="395536" y="4581440"/>
              <a:chExt cx="8362255" cy="2256999"/>
            </a:xfrm>
          </p:grpSpPr>
          <p:pic>
            <p:nvPicPr>
              <p:cNvPr id="128" name="Picture 127">
                <a:extLst>
                  <a:ext uri="{FF2B5EF4-FFF2-40B4-BE49-F238E27FC236}">
                    <a16:creationId xmlns:a16="http://schemas.microsoft.com/office/drawing/2014/main" id="{82274236-ED5C-4D78-A19D-210F0316E5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566886" y="4581440"/>
                <a:ext cx="1764050" cy="1980000"/>
              </a:xfrm>
              <a:prstGeom prst="rect">
                <a:avLst/>
              </a:prstGeom>
            </p:spPr>
          </p:pic>
          <p:pic>
            <p:nvPicPr>
              <p:cNvPr id="129" name="Picture 128">
                <a:extLst>
                  <a:ext uri="{FF2B5EF4-FFF2-40B4-BE49-F238E27FC236}">
                    <a16:creationId xmlns:a16="http://schemas.microsoft.com/office/drawing/2014/main" id="{52E8A25F-EA83-4328-83F6-D77F96FCF4A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95536" y="4581440"/>
                <a:ext cx="1337923" cy="1980000"/>
              </a:xfrm>
              <a:prstGeom prst="rect">
                <a:avLst/>
              </a:prstGeom>
            </p:spPr>
          </p:pic>
          <p:pic>
            <p:nvPicPr>
              <p:cNvPr id="130" name="Picture 129">
                <a:extLst>
                  <a:ext uri="{FF2B5EF4-FFF2-40B4-BE49-F238E27FC236}">
                    <a16:creationId xmlns:a16="http://schemas.microsoft.com/office/drawing/2014/main" id="{1F51A1DE-BD78-48F8-A595-7258B0BB4B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116868" y="4581440"/>
                <a:ext cx="1640923" cy="1980000"/>
              </a:xfrm>
              <a:prstGeom prst="rect">
                <a:avLst/>
              </a:prstGeom>
            </p:spPr>
          </p:pic>
          <p:pic>
            <p:nvPicPr>
              <p:cNvPr id="131" name="Picture 130">
                <a:extLst>
                  <a:ext uri="{FF2B5EF4-FFF2-40B4-BE49-F238E27FC236}">
                    <a16:creationId xmlns:a16="http://schemas.microsoft.com/office/drawing/2014/main" id="{034B126B-8894-416E-9237-6C8C772654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491272" y="4581440"/>
                <a:ext cx="1465260" cy="1980000"/>
              </a:xfrm>
              <a:prstGeom prst="rect">
                <a:avLst/>
              </a:prstGeom>
            </p:spPr>
          </p:pic>
          <p:pic>
            <p:nvPicPr>
              <p:cNvPr id="132" name="Picture 131">
                <a:extLst>
                  <a:ext uri="{FF2B5EF4-FFF2-40B4-BE49-F238E27FC236}">
                    <a16:creationId xmlns:a16="http://schemas.microsoft.com/office/drawing/2014/main" id="{1C91F641-04A7-4E88-B73E-762554404A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93795" y="4581440"/>
                <a:ext cx="1512168" cy="1980000"/>
              </a:xfrm>
              <a:prstGeom prst="rect">
                <a:avLst/>
              </a:prstGeom>
            </p:spPr>
          </p:pic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AC35A2D0-3F36-499D-811D-5CC5A6F315A4}"/>
                  </a:ext>
                </a:extLst>
              </p:cNvPr>
              <p:cNvSpPr txBox="1"/>
              <p:nvPr/>
            </p:nvSpPr>
            <p:spPr>
              <a:xfrm>
                <a:off x="690362" y="6561440"/>
                <a:ext cx="74864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i="1" dirty="0">
                    <a:solidFill>
                      <a:schemeClr val="bg1">
                        <a:lumMod val="50000"/>
                      </a:schemeClr>
                    </a:solidFill>
                  </a:rPr>
                  <a:t>Paris</a:t>
                </a: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CB5817AA-3F83-4840-86AF-E5234B15DE43}"/>
                  </a:ext>
                </a:extLst>
              </p:cNvPr>
              <p:cNvSpPr txBox="1"/>
              <p:nvPr/>
            </p:nvSpPr>
            <p:spPr>
              <a:xfrm>
                <a:off x="2258999" y="6561439"/>
                <a:ext cx="74864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i="1" dirty="0">
                    <a:solidFill>
                      <a:schemeClr val="bg1">
                        <a:lumMod val="50000"/>
                      </a:schemeClr>
                    </a:solidFill>
                  </a:rPr>
                  <a:t>New Deli</a:t>
                </a:r>
              </a:p>
            </p:txBody>
          </p:sp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44C98F0E-49C3-4F75-B98F-E096377129D2}"/>
                  </a:ext>
                </a:extLst>
              </p:cNvPr>
              <p:cNvSpPr txBox="1"/>
              <p:nvPr/>
            </p:nvSpPr>
            <p:spPr>
              <a:xfrm>
                <a:off x="4039528" y="6561438"/>
                <a:ext cx="74864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i="1" dirty="0">
                    <a:solidFill>
                      <a:schemeClr val="bg1">
                        <a:lumMod val="50000"/>
                      </a:schemeClr>
                    </a:solidFill>
                  </a:rPr>
                  <a:t>Beijing</a:t>
                </a:r>
              </a:p>
            </p:txBody>
          </p:sp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8D58E537-9046-4EFE-9B8B-9BC3C029F9D2}"/>
                  </a:ext>
                </a:extLst>
              </p:cNvPr>
              <p:cNvSpPr txBox="1"/>
              <p:nvPr/>
            </p:nvSpPr>
            <p:spPr>
              <a:xfrm>
                <a:off x="5849578" y="6552546"/>
                <a:ext cx="74864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i="1" dirty="0">
                    <a:solidFill>
                      <a:schemeClr val="bg1">
                        <a:lumMod val="50000"/>
                      </a:schemeClr>
                    </a:solidFill>
                  </a:rPr>
                  <a:t>Brussels</a:t>
                </a:r>
              </a:p>
            </p:txBody>
          </p: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FB4F416A-3710-4134-88A6-4EB50CC38C69}"/>
                  </a:ext>
                </a:extLst>
              </p:cNvPr>
              <p:cNvSpPr txBox="1"/>
              <p:nvPr/>
            </p:nvSpPr>
            <p:spPr>
              <a:xfrm>
                <a:off x="7415014" y="6561437"/>
                <a:ext cx="106053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i="1" dirty="0">
                    <a:solidFill>
                      <a:schemeClr val="bg1">
                        <a:lumMod val="50000"/>
                      </a:schemeClr>
                    </a:solidFill>
                  </a:rPr>
                  <a:t>Salt Lake City</a:t>
                </a:r>
              </a:p>
            </p:txBody>
          </p:sp>
        </p:grpSp>
      </p:grpSp>
      <p:sp>
        <p:nvSpPr>
          <p:cNvPr id="139" name="Espace réservé du numéro de diapositive 6">
            <a:extLst>
              <a:ext uri="{FF2B5EF4-FFF2-40B4-BE49-F238E27FC236}">
                <a16:creationId xmlns:a16="http://schemas.microsoft.com/office/drawing/2014/main" id="{41037C74-01E3-4E70-8C9C-86B4549CE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70931" y="9040813"/>
            <a:ext cx="1077119" cy="519112"/>
          </a:xfrm>
        </p:spPr>
        <p:txBody>
          <a:bodyPr/>
          <a:lstStyle/>
          <a:p>
            <a:fld id="{52CEA935-C22D-49F9-A2CC-0D06D247411E}" type="slidenum">
              <a:rPr lang="fr-FR" smtClean="0"/>
              <a:t>2</a:t>
            </a:fld>
            <a:endParaRPr lang="fr-FR"/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B42F7EB8-3B53-4965-B49E-FD5C7FAD1F51}"/>
              </a:ext>
            </a:extLst>
          </p:cNvPr>
          <p:cNvSpPr/>
          <p:nvPr/>
        </p:nvSpPr>
        <p:spPr>
          <a:xfrm>
            <a:off x="4402931" y="8792943"/>
            <a:ext cx="37808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(adapted from Steffen et al., Science, 2015)</a:t>
            </a:r>
          </a:p>
        </p:txBody>
      </p:sp>
      <p:sp>
        <p:nvSpPr>
          <p:cNvPr id="29" name="ZoneTexte 2">
            <a:extLst>
              <a:ext uri="{FF2B5EF4-FFF2-40B4-BE49-F238E27FC236}">
                <a16:creationId xmlns:a16="http://schemas.microsoft.com/office/drawing/2014/main" id="{2BAFE799-33F6-4616-B164-A9EE373A9968}"/>
              </a:ext>
            </a:extLst>
          </p:cNvPr>
          <p:cNvSpPr txBox="1"/>
          <p:nvPr/>
        </p:nvSpPr>
        <p:spPr>
          <a:xfrm>
            <a:off x="4985179" y="5862823"/>
            <a:ext cx="24625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b="1" dirty="0" err="1">
                <a:solidFill>
                  <a:srgbClr val="008038"/>
                </a:solidFill>
              </a:rPr>
              <a:t>Planetary</a:t>
            </a:r>
            <a:r>
              <a:rPr lang="fr-BE" sz="2000" b="1" dirty="0">
                <a:solidFill>
                  <a:srgbClr val="008038"/>
                </a:solidFill>
              </a:rPr>
              <a:t> </a:t>
            </a:r>
            <a:r>
              <a:rPr lang="fr-BE" sz="2000" b="1" dirty="0" err="1">
                <a:solidFill>
                  <a:srgbClr val="008038"/>
                </a:solidFill>
              </a:rPr>
              <a:t>boundaries</a:t>
            </a:r>
            <a:endParaRPr lang="fr-BE" sz="2000" b="1" dirty="0">
              <a:solidFill>
                <a:srgbClr val="0080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84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E948A-2A66-46BF-993A-D4221F202943}" type="datetime1">
              <a:rPr lang="fr-FR" smtClean="0"/>
              <a:t>17/02/2022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IASI LATMOS - ULB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4802241" y="9002163"/>
            <a:ext cx="1345810" cy="557762"/>
          </a:xfrm>
        </p:spPr>
        <p:txBody>
          <a:bodyPr/>
          <a:lstStyle/>
          <a:p>
            <a:fld id="{52CEA935-C22D-49F9-A2CC-0D06D247411E}" type="slidenum">
              <a:rPr lang="fr-FR" smtClean="0"/>
              <a:t>20</a:t>
            </a:fld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192214" y="152400"/>
            <a:ext cx="14107317" cy="533400"/>
          </a:xfrm>
        </p:spPr>
        <p:txBody>
          <a:bodyPr>
            <a:normAutofit/>
          </a:bodyPr>
          <a:lstStyle/>
          <a:p>
            <a:pPr algn="r"/>
            <a:r>
              <a:rPr lang="fr-FR" dirty="0">
                <a:solidFill>
                  <a:schemeClr val="accent1"/>
                </a:solidFill>
              </a:rPr>
              <a:t>Introduction          IASI-NH</a:t>
            </a:r>
            <a:r>
              <a:rPr lang="fr-FR" baseline="-25000" dirty="0">
                <a:solidFill>
                  <a:schemeClr val="accent1"/>
                </a:solidFill>
              </a:rPr>
              <a:t>3</a:t>
            </a:r>
            <a:r>
              <a:rPr lang="fr-FR" dirty="0">
                <a:solidFill>
                  <a:schemeClr val="accent1"/>
                </a:solidFill>
              </a:rPr>
              <a:t> data record          Point Sources  </a:t>
            </a:r>
            <a:r>
              <a:rPr lang="fr-FR" dirty="0"/>
              <a:t>        Trends</a:t>
            </a:r>
            <a:endParaRPr lang="fr-FR" dirty="0">
              <a:solidFill>
                <a:schemeClr val="accent1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AD69B89-F8B9-4E86-9451-C0966D5F1761}"/>
              </a:ext>
            </a:extLst>
          </p:cNvPr>
          <p:cNvGrpSpPr>
            <a:grpSpLocks noChangeAspect="1"/>
          </p:cNvGrpSpPr>
          <p:nvPr/>
        </p:nvGrpSpPr>
        <p:grpSpPr>
          <a:xfrm>
            <a:off x="168922" y="1406818"/>
            <a:ext cx="9666181" cy="4567207"/>
            <a:chOff x="1" y="1051181"/>
            <a:chExt cx="5508103" cy="260254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8EC84AD-CD0C-4E45-BE82-39F7DE4D46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" y="1051181"/>
              <a:ext cx="5508103" cy="2602543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D06BB12-F738-44EF-AC86-CD91B9B56079}"/>
                </a:ext>
              </a:extLst>
            </p:cNvPr>
            <p:cNvSpPr/>
            <p:nvPr/>
          </p:nvSpPr>
          <p:spPr>
            <a:xfrm>
              <a:off x="8364" y="1069708"/>
              <a:ext cx="216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7C0618C-EFEB-4F2B-9BFB-BF2D9B87BDA2}"/>
              </a:ext>
            </a:extLst>
          </p:cNvPr>
          <p:cNvSpPr txBox="1"/>
          <p:nvPr/>
        </p:nvSpPr>
        <p:spPr>
          <a:xfrm>
            <a:off x="312104" y="6004917"/>
            <a:ext cx="8953333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400" dirty="0"/>
              <a:t>South Korea (14.6 ± 3.6 % yr</a:t>
            </a:r>
            <a:r>
              <a:rPr lang="en-GB" sz="2400" baseline="30000" dirty="0"/>
              <a:t>-1</a:t>
            </a:r>
            <a:r>
              <a:rPr lang="en-GB" sz="2400" dirty="0"/>
              <a:t>) and China (6.25 ± 0.68 % yr</a:t>
            </a:r>
            <a:r>
              <a:rPr lang="en-GB" sz="2400" baseline="30000" dirty="0"/>
              <a:t>-1</a:t>
            </a:r>
            <a:r>
              <a:rPr lang="en-GB" sz="2400" dirty="0"/>
              <a:t>)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DB19F95-2D27-46A5-8774-37414BA882EC}"/>
              </a:ext>
            </a:extLst>
          </p:cNvPr>
          <p:cNvGrpSpPr>
            <a:grpSpLocks noChangeAspect="1"/>
          </p:cNvGrpSpPr>
          <p:nvPr/>
        </p:nvGrpSpPr>
        <p:grpSpPr>
          <a:xfrm>
            <a:off x="10705883" y="4221661"/>
            <a:ext cx="5605396" cy="4711433"/>
            <a:chOff x="5934498" y="1378869"/>
            <a:chExt cx="3050159" cy="2563712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396EAA9-1465-4CFC-A105-88608A2BCE6E}"/>
                </a:ext>
              </a:extLst>
            </p:cNvPr>
            <p:cNvGrpSpPr/>
            <p:nvPr/>
          </p:nvGrpSpPr>
          <p:grpSpPr>
            <a:xfrm>
              <a:off x="6084168" y="1772816"/>
              <a:ext cx="2900489" cy="1728192"/>
              <a:chOff x="5813167" y="1412776"/>
              <a:chExt cx="3243498" cy="1984220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E29E4831-7D49-415C-B2C4-1F249508D89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813167" y="1412776"/>
                <a:ext cx="3243498" cy="1984220"/>
              </a:xfrm>
              <a:prstGeom prst="rect">
                <a:avLst/>
              </a:prstGeom>
            </p:spPr>
          </p:pic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4DFF53EF-E3BA-41A3-B9E4-215411AECE93}"/>
                  </a:ext>
                </a:extLst>
              </p:cNvPr>
              <p:cNvSpPr/>
              <p:nvPr/>
            </p:nvSpPr>
            <p:spPr>
              <a:xfrm>
                <a:off x="6125000" y="3134649"/>
                <a:ext cx="180000" cy="18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E73B9C9-497C-4625-9D96-E7ABB86CBEEC}"/>
                </a:ext>
              </a:extLst>
            </p:cNvPr>
            <p:cNvCxnSpPr>
              <a:cxnSpLocks/>
            </p:cNvCxnSpPr>
            <p:nvPr/>
          </p:nvCxnSpPr>
          <p:spPr>
            <a:xfrm>
              <a:off x="7562428" y="1678006"/>
              <a:ext cx="0" cy="175128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26EC3F5-3B5E-4D3B-BA38-F292D39E594C}"/>
                </a:ext>
              </a:extLst>
            </p:cNvPr>
            <p:cNvSpPr txBox="1"/>
            <p:nvPr/>
          </p:nvSpPr>
          <p:spPr>
            <a:xfrm>
              <a:off x="6363024" y="1378869"/>
              <a:ext cx="2529456" cy="241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rgbClr val="FF0000"/>
                  </a:solidFill>
                </a:rPr>
                <a:t>China’s Clean Air Action (2013)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5E39C6A-E440-4378-963F-BA884A0E52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7"/>
            <a:stretch/>
          </p:blipFill>
          <p:spPr>
            <a:xfrm>
              <a:off x="5934498" y="1540033"/>
              <a:ext cx="180000" cy="208823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2DF1E23-86F6-4B97-ABCA-E29D3237D8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4604"/>
            <a:stretch/>
          </p:blipFill>
          <p:spPr>
            <a:xfrm>
              <a:off x="6084168" y="3510534"/>
              <a:ext cx="2808312" cy="432047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65AB042-9702-4A7E-8FA3-1E771992DA09}"/>
              </a:ext>
            </a:extLst>
          </p:cNvPr>
          <p:cNvSpPr txBox="1"/>
          <p:nvPr/>
        </p:nvSpPr>
        <p:spPr>
          <a:xfrm>
            <a:off x="14767594" y="8864025"/>
            <a:ext cx="255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Van Damme et al., ERL 2021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27C777F-EE95-4226-B6AB-3493BE0B6D56}"/>
              </a:ext>
            </a:extLst>
          </p:cNvPr>
          <p:cNvGrpSpPr>
            <a:grpSpLocks noChangeAspect="1"/>
          </p:cNvGrpSpPr>
          <p:nvPr/>
        </p:nvGrpSpPr>
        <p:grpSpPr>
          <a:xfrm>
            <a:off x="9630185" y="1376531"/>
            <a:ext cx="7710078" cy="2610740"/>
            <a:chOff x="10001972" y="1290534"/>
            <a:chExt cx="6719333" cy="2275260"/>
          </a:xfrm>
        </p:grpSpPr>
        <p:pic>
          <p:nvPicPr>
            <p:cNvPr id="31" name="Picture 30" descr="Timeline&#10;&#10;Description automatically generated">
              <a:extLst>
                <a:ext uri="{FF2B5EF4-FFF2-40B4-BE49-F238E27FC236}">
                  <a16:creationId xmlns:a16="http://schemas.microsoft.com/office/drawing/2014/main" id="{A724DAF4-3053-4C8B-939C-660BABCC26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98797" y="1383495"/>
              <a:ext cx="6522508" cy="2182299"/>
            </a:xfrm>
            <a:prstGeom prst="rect">
              <a:avLst/>
            </a:prstGeom>
          </p:spPr>
        </p:pic>
        <p:pic>
          <p:nvPicPr>
            <p:cNvPr id="32" name="Picture 31" descr="Timeline&#10;&#10;Description automatically generated">
              <a:extLst>
                <a:ext uri="{FF2B5EF4-FFF2-40B4-BE49-F238E27FC236}">
                  <a16:creationId xmlns:a16="http://schemas.microsoft.com/office/drawing/2014/main" id="{ECE39444-4E73-44C7-8CC4-00EDF51136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01972" y="1290534"/>
              <a:ext cx="212662" cy="1981200"/>
            </a:xfrm>
            <a:prstGeom prst="rect">
              <a:avLst/>
            </a:prstGeom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C5B515F7-B0B6-4CF4-8796-9567DF1D5B6E}"/>
              </a:ext>
            </a:extLst>
          </p:cNvPr>
          <p:cNvSpPr txBox="1"/>
          <p:nvPr/>
        </p:nvSpPr>
        <p:spPr>
          <a:xfrm>
            <a:off x="105099" y="872417"/>
            <a:ext cx="8679542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GB" sz="2400" b="1" u="sng" dirty="0">
                <a:latin typeface="Calibri" pitchFamily="34" charset="0"/>
              </a:rPr>
              <a:t>National scale:</a:t>
            </a:r>
          </a:p>
        </p:txBody>
      </p:sp>
    </p:spTree>
    <p:extLst>
      <p:ext uri="{BB962C8B-B14F-4D97-AF65-F5344CB8AC3E}">
        <p14:creationId xmlns:p14="http://schemas.microsoft.com/office/powerpoint/2010/main" val="83783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E948A-2A66-46BF-993A-D4221F202943}" type="datetime1">
              <a:rPr lang="fr-FR" smtClean="0"/>
              <a:t>17/02/2022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IASI LATMOS - ULB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4802241" y="9002163"/>
            <a:ext cx="1345810" cy="557762"/>
          </a:xfrm>
        </p:spPr>
        <p:txBody>
          <a:bodyPr/>
          <a:lstStyle/>
          <a:p>
            <a:fld id="{52CEA935-C22D-49F9-A2CC-0D06D247411E}" type="slidenum">
              <a:rPr lang="fr-FR" smtClean="0"/>
              <a:t>21</a:t>
            </a:fld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192214" y="152400"/>
            <a:ext cx="14107317" cy="533400"/>
          </a:xfrm>
        </p:spPr>
        <p:txBody>
          <a:bodyPr>
            <a:normAutofit/>
          </a:bodyPr>
          <a:lstStyle/>
          <a:p>
            <a:pPr algn="r"/>
            <a:r>
              <a:rPr lang="fr-FR" dirty="0">
                <a:solidFill>
                  <a:schemeClr val="accent1"/>
                </a:solidFill>
              </a:rPr>
              <a:t>Introduction          IASI-NH</a:t>
            </a:r>
            <a:r>
              <a:rPr lang="fr-FR" baseline="-25000" dirty="0">
                <a:solidFill>
                  <a:schemeClr val="accent1"/>
                </a:solidFill>
              </a:rPr>
              <a:t>3</a:t>
            </a:r>
            <a:r>
              <a:rPr lang="fr-FR" dirty="0">
                <a:solidFill>
                  <a:schemeClr val="accent1"/>
                </a:solidFill>
              </a:rPr>
              <a:t> data record          Point Sources  </a:t>
            </a:r>
            <a:r>
              <a:rPr lang="fr-FR" dirty="0"/>
              <a:t>        Trends</a:t>
            </a:r>
            <a:r>
              <a:rPr lang="fr-FR" dirty="0">
                <a:solidFill>
                  <a:schemeClr val="accent1"/>
                </a:solidFill>
              </a:rPr>
              <a:t>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AD69B89-F8B9-4E86-9451-C0966D5F1761}"/>
              </a:ext>
            </a:extLst>
          </p:cNvPr>
          <p:cNvGrpSpPr>
            <a:grpSpLocks noChangeAspect="1"/>
          </p:cNvGrpSpPr>
          <p:nvPr/>
        </p:nvGrpSpPr>
        <p:grpSpPr>
          <a:xfrm>
            <a:off x="168922" y="1406818"/>
            <a:ext cx="9666181" cy="4567207"/>
            <a:chOff x="1" y="1051181"/>
            <a:chExt cx="5508103" cy="260254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8EC84AD-CD0C-4E45-BE82-39F7DE4D46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" y="1051181"/>
              <a:ext cx="5508103" cy="2602543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D06BB12-F738-44EF-AC86-CD91B9B56079}"/>
                </a:ext>
              </a:extLst>
            </p:cNvPr>
            <p:cNvSpPr/>
            <p:nvPr/>
          </p:nvSpPr>
          <p:spPr>
            <a:xfrm>
              <a:off x="8364" y="1069708"/>
              <a:ext cx="216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7C0618C-EFEB-4F2B-9BFB-BF2D9B87BDA2}"/>
              </a:ext>
            </a:extLst>
          </p:cNvPr>
          <p:cNvSpPr txBox="1"/>
          <p:nvPr/>
        </p:nvSpPr>
        <p:spPr>
          <a:xfrm>
            <a:off x="312104" y="6004917"/>
            <a:ext cx="8953333" cy="2075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400" dirty="0"/>
              <a:t>South Korea (14.6 ± 3.6 % yr</a:t>
            </a:r>
            <a:r>
              <a:rPr lang="en-GB" sz="2400" baseline="30000" dirty="0"/>
              <a:t>-1</a:t>
            </a:r>
            <a:r>
              <a:rPr lang="en-GB" sz="2400" dirty="0"/>
              <a:t>) and China (6.25 ± 0.68 % yr</a:t>
            </a:r>
            <a:r>
              <a:rPr lang="en-GB" sz="2400" baseline="30000" dirty="0"/>
              <a:t>-1</a:t>
            </a:r>
            <a:r>
              <a:rPr lang="en-GB" sz="2400" dirty="0"/>
              <a:t>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400" dirty="0"/>
              <a:t>Pakistan (1.86 ± 0.78 % yr</a:t>
            </a:r>
            <a:r>
              <a:rPr lang="en-GB" sz="2400" baseline="30000" dirty="0"/>
              <a:t>-1</a:t>
            </a:r>
            <a:r>
              <a:rPr lang="en-GB" sz="2400" dirty="0"/>
              <a:t>) and India (0.39 ± 0.49 % yr</a:t>
            </a:r>
            <a:r>
              <a:rPr lang="en-GB" sz="2400" baseline="30000" dirty="0"/>
              <a:t>-1</a:t>
            </a:r>
            <a:r>
              <a:rPr lang="en-GB" sz="2400" dirty="0"/>
              <a:t>)</a:t>
            </a:r>
          </a:p>
          <a:p>
            <a:pPr marL="742950" lvl="1" indent="-285750">
              <a:lnSpc>
                <a:spcPct val="150000"/>
              </a:lnSpc>
              <a:buFont typeface="Calibri" panose="020F0502020204030204" pitchFamily="34" charset="0"/>
              <a:buChar char="‒"/>
            </a:pPr>
            <a:r>
              <a:rPr lang="en-GB" sz="2000" dirty="0"/>
              <a:t>Overconsumption of synthetic fertilizers</a:t>
            </a:r>
          </a:p>
          <a:p>
            <a:pPr marL="742950" lvl="1" indent="-285750">
              <a:lnSpc>
                <a:spcPct val="150000"/>
              </a:lnSpc>
              <a:buFont typeface="Calibri" panose="020F0502020204030204" pitchFamily="34" charset="0"/>
              <a:buChar char="‒"/>
            </a:pPr>
            <a:r>
              <a:rPr lang="en-GB" sz="2000" dirty="0"/>
              <a:t>Urea coated with neem oil and soil pH in India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68DD6D2-6A83-4E2A-95DB-9A878F4C680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1731" y="4727378"/>
            <a:ext cx="3481228" cy="393392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8B8EBAF-2426-4EE3-9A8A-B0BF20E0C373}"/>
              </a:ext>
            </a:extLst>
          </p:cNvPr>
          <p:cNvSpPr txBox="1"/>
          <p:nvPr/>
        </p:nvSpPr>
        <p:spPr>
          <a:xfrm>
            <a:off x="10194131" y="7970920"/>
            <a:ext cx="2854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7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r>
              <a:rPr lang="en-GB" dirty="0"/>
              <a:t> = not significant at 2</a:t>
            </a:r>
            <a:r>
              <a:rPr lang="el-GR" dirty="0"/>
              <a:t>σ</a:t>
            </a:r>
            <a:endParaRPr lang="en-GB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26E880-8E7F-45D4-A2A1-E4E732BC5F8D}"/>
              </a:ext>
            </a:extLst>
          </p:cNvPr>
          <p:cNvSpPr txBox="1"/>
          <p:nvPr/>
        </p:nvSpPr>
        <p:spPr>
          <a:xfrm>
            <a:off x="14767594" y="8864025"/>
            <a:ext cx="255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Van Damme et al., ERL 2021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3FD9191-9D05-4934-9085-A53373CF7FAA}"/>
              </a:ext>
            </a:extLst>
          </p:cNvPr>
          <p:cNvGrpSpPr>
            <a:grpSpLocks noChangeAspect="1"/>
          </p:cNvGrpSpPr>
          <p:nvPr/>
        </p:nvGrpSpPr>
        <p:grpSpPr>
          <a:xfrm>
            <a:off x="9630185" y="1371600"/>
            <a:ext cx="7710078" cy="2657671"/>
            <a:chOff x="722252" y="3864809"/>
            <a:chExt cx="6713927" cy="2314295"/>
          </a:xfrm>
        </p:grpSpPr>
        <p:pic>
          <p:nvPicPr>
            <p:cNvPr id="35" name="Picture 34" descr="Timeline&#10;&#10;Description automatically generated">
              <a:extLst>
                <a:ext uri="{FF2B5EF4-FFF2-40B4-BE49-F238E27FC236}">
                  <a16:creationId xmlns:a16="http://schemas.microsoft.com/office/drawing/2014/main" id="{E6C8D022-E317-4B0C-B6C4-2DE7B05FEB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2252" y="3864809"/>
              <a:ext cx="212662" cy="1981200"/>
            </a:xfrm>
            <a:prstGeom prst="rect">
              <a:avLst/>
            </a:prstGeom>
          </p:spPr>
        </p:pic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DCF230FC-8BD0-4C32-8D44-448673EB0738}"/>
                </a:ext>
              </a:extLst>
            </p:cNvPr>
            <p:cNvGrpSpPr/>
            <p:nvPr/>
          </p:nvGrpSpPr>
          <p:grpSpPr>
            <a:xfrm>
              <a:off x="913671" y="3976334"/>
              <a:ext cx="6522508" cy="2202770"/>
              <a:chOff x="1502159" y="3424233"/>
              <a:chExt cx="6522508" cy="2202770"/>
            </a:xfrm>
          </p:grpSpPr>
          <p:pic>
            <p:nvPicPr>
              <p:cNvPr id="38" name="Picture 37" descr="Timeline&#10;&#10;Description automatically generated">
                <a:extLst>
                  <a:ext uri="{FF2B5EF4-FFF2-40B4-BE49-F238E27FC236}">
                    <a16:creationId xmlns:a16="http://schemas.microsoft.com/office/drawing/2014/main" id="{AF36E790-1C88-4426-A9AB-0827F87A92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02159" y="5171980"/>
                <a:ext cx="6522508" cy="455023"/>
              </a:xfrm>
              <a:prstGeom prst="rect">
                <a:avLst/>
              </a:prstGeom>
            </p:spPr>
          </p:pic>
          <p:pic>
            <p:nvPicPr>
              <p:cNvPr id="39" name="Picture 38" descr="Timeline&#10;&#10;Description automatically generated">
                <a:extLst>
                  <a:ext uri="{FF2B5EF4-FFF2-40B4-BE49-F238E27FC236}">
                    <a16:creationId xmlns:a16="http://schemas.microsoft.com/office/drawing/2014/main" id="{90DB8FB6-EBD0-4FF6-881D-E7668BB369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02159" y="3424233"/>
                <a:ext cx="6522508" cy="1765886"/>
              </a:xfrm>
              <a:prstGeom prst="rect">
                <a:avLst/>
              </a:prstGeom>
            </p:spPr>
          </p:pic>
        </p:grp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1C6A9DE2-1FA0-4F91-B095-1BCBC988BB80}"/>
              </a:ext>
            </a:extLst>
          </p:cNvPr>
          <p:cNvSpPr txBox="1"/>
          <p:nvPr/>
        </p:nvSpPr>
        <p:spPr>
          <a:xfrm>
            <a:off x="10138525" y="4419601"/>
            <a:ext cx="3287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/>
              <a:t>NH</a:t>
            </a:r>
            <a:r>
              <a:rPr lang="en-GB" sz="1400" i="1" baseline="-25000" dirty="0"/>
              <a:t>3</a:t>
            </a:r>
            <a:r>
              <a:rPr lang="en-GB" sz="1400" i="1" dirty="0"/>
              <a:t> trends from IASI (2008-2018)</a:t>
            </a:r>
            <a:endParaRPr lang="en-GB" sz="1400" i="1" baseline="-25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61176D-FCE9-4C4B-A120-C30BA4AFCCC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04944" y="7300306"/>
            <a:ext cx="2549874" cy="13864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3A1A059-023E-46CB-A222-EB84C7B5B0B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04944" y="4754544"/>
            <a:ext cx="2549874" cy="884256"/>
          </a:xfrm>
          <a:prstGeom prst="rect">
            <a:avLst/>
          </a:prstGeom>
        </p:spPr>
      </p:pic>
      <p:pic>
        <p:nvPicPr>
          <p:cNvPr id="44" name="Picture 43" descr="A picture containing leaf, plant&#10;&#10;Description automatically generated">
            <a:extLst>
              <a:ext uri="{FF2B5EF4-FFF2-40B4-BE49-F238E27FC236}">
                <a16:creationId xmlns:a16="http://schemas.microsoft.com/office/drawing/2014/main" id="{1C27F5A1-690D-4396-A91F-8F4A19A813F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04944" y="5692640"/>
            <a:ext cx="2549874" cy="154636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3481029F-C310-415E-9C45-950F7A25EFDF}"/>
              </a:ext>
            </a:extLst>
          </p:cNvPr>
          <p:cNvSpPr txBox="1"/>
          <p:nvPr/>
        </p:nvSpPr>
        <p:spPr>
          <a:xfrm>
            <a:off x="14159046" y="8632220"/>
            <a:ext cx="2556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Photo Credit: </a:t>
            </a:r>
            <a:r>
              <a:rPr lang="en-GB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R_V_Moorthy</a:t>
            </a:r>
            <a:endParaRPr lang="en-GB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6145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E948A-2A66-46BF-993A-D4221F202943}" type="datetime1">
              <a:rPr lang="fr-FR" smtClean="0"/>
              <a:t>17/02/2022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IASI LATMOS - ULB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4802241" y="9002163"/>
            <a:ext cx="1345810" cy="557762"/>
          </a:xfrm>
        </p:spPr>
        <p:txBody>
          <a:bodyPr/>
          <a:lstStyle/>
          <a:p>
            <a:fld id="{52CEA935-C22D-49F9-A2CC-0D06D247411E}" type="slidenum">
              <a:rPr lang="fr-FR" smtClean="0"/>
              <a:t>22</a:t>
            </a:fld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192214" y="152400"/>
            <a:ext cx="14107317" cy="533400"/>
          </a:xfrm>
        </p:spPr>
        <p:txBody>
          <a:bodyPr>
            <a:normAutofit/>
          </a:bodyPr>
          <a:lstStyle/>
          <a:p>
            <a:pPr algn="r"/>
            <a:r>
              <a:rPr lang="fr-FR" dirty="0">
                <a:solidFill>
                  <a:schemeClr val="accent1"/>
                </a:solidFill>
              </a:rPr>
              <a:t>Introduction          IASI-NH</a:t>
            </a:r>
            <a:r>
              <a:rPr lang="fr-FR" baseline="-25000" dirty="0">
                <a:solidFill>
                  <a:schemeClr val="accent1"/>
                </a:solidFill>
              </a:rPr>
              <a:t>3</a:t>
            </a:r>
            <a:r>
              <a:rPr lang="fr-FR" dirty="0">
                <a:solidFill>
                  <a:schemeClr val="accent1"/>
                </a:solidFill>
              </a:rPr>
              <a:t> data record          Point Sources  </a:t>
            </a:r>
            <a:r>
              <a:rPr lang="fr-FR" dirty="0"/>
              <a:t>        Trends</a:t>
            </a:r>
            <a:r>
              <a:rPr lang="fr-FR" dirty="0">
                <a:solidFill>
                  <a:schemeClr val="accent1"/>
                </a:solidFill>
              </a:rPr>
              <a:t>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AD69B89-F8B9-4E86-9451-C0966D5F1761}"/>
              </a:ext>
            </a:extLst>
          </p:cNvPr>
          <p:cNvGrpSpPr>
            <a:grpSpLocks noChangeAspect="1"/>
          </p:cNvGrpSpPr>
          <p:nvPr/>
        </p:nvGrpSpPr>
        <p:grpSpPr>
          <a:xfrm>
            <a:off x="168922" y="1406818"/>
            <a:ext cx="9666181" cy="4567207"/>
            <a:chOff x="1" y="1051181"/>
            <a:chExt cx="5508103" cy="260254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8EC84AD-CD0C-4E45-BE82-39F7DE4D46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" y="1051181"/>
              <a:ext cx="5508103" cy="2602543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D06BB12-F738-44EF-AC86-CD91B9B56079}"/>
                </a:ext>
              </a:extLst>
            </p:cNvPr>
            <p:cNvSpPr/>
            <p:nvPr/>
          </p:nvSpPr>
          <p:spPr>
            <a:xfrm>
              <a:off x="8364" y="1069708"/>
              <a:ext cx="216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7C0618C-EFEB-4F2B-9BFB-BF2D9B87BDA2}"/>
              </a:ext>
            </a:extLst>
          </p:cNvPr>
          <p:cNvSpPr txBox="1"/>
          <p:nvPr/>
        </p:nvSpPr>
        <p:spPr>
          <a:xfrm>
            <a:off x="312104" y="6004917"/>
            <a:ext cx="8953333" cy="2075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400" dirty="0"/>
              <a:t>South Korea (14.6 ± 3.6 % yr</a:t>
            </a:r>
            <a:r>
              <a:rPr lang="en-GB" sz="2400" baseline="30000" dirty="0"/>
              <a:t>-1</a:t>
            </a:r>
            <a:r>
              <a:rPr lang="en-GB" sz="2400" dirty="0"/>
              <a:t>) and China (6.25 ± 0.68 % yr</a:t>
            </a:r>
            <a:r>
              <a:rPr lang="en-GB" sz="2400" baseline="30000" dirty="0"/>
              <a:t>-1</a:t>
            </a:r>
            <a:r>
              <a:rPr lang="en-GB" sz="2400" dirty="0"/>
              <a:t>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400" dirty="0"/>
              <a:t>Pakistan (1.86 ± 0.78 % yr</a:t>
            </a:r>
            <a:r>
              <a:rPr lang="en-GB" sz="2400" baseline="30000" dirty="0"/>
              <a:t>-1</a:t>
            </a:r>
            <a:r>
              <a:rPr lang="en-GB" sz="2400" dirty="0"/>
              <a:t>) and India (0.39 ± 0.49 % yr</a:t>
            </a:r>
            <a:r>
              <a:rPr lang="en-GB" sz="2400" baseline="30000" dirty="0"/>
              <a:t>-1</a:t>
            </a:r>
            <a:r>
              <a:rPr lang="en-GB" sz="2400" dirty="0"/>
              <a:t>)</a:t>
            </a:r>
          </a:p>
          <a:p>
            <a:pPr marL="742950" lvl="1" indent="-285750">
              <a:lnSpc>
                <a:spcPct val="150000"/>
              </a:lnSpc>
              <a:buFont typeface="Calibri" panose="020F0502020204030204" pitchFamily="34" charset="0"/>
              <a:buChar char="‒"/>
            </a:pPr>
            <a:r>
              <a:rPr lang="en-GB" sz="2000" dirty="0"/>
              <a:t>Overconsumption of synthetic fertilizers</a:t>
            </a:r>
          </a:p>
          <a:p>
            <a:pPr marL="742950" lvl="1" indent="-285750">
              <a:lnSpc>
                <a:spcPct val="150000"/>
              </a:lnSpc>
              <a:buFont typeface="Calibri" panose="020F0502020204030204" pitchFamily="34" charset="0"/>
              <a:buChar char="‒"/>
            </a:pPr>
            <a:r>
              <a:rPr lang="en-GB" sz="2000" dirty="0"/>
              <a:t>Urea coated with neem oil and soil pH in India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68DD6D2-6A83-4E2A-95DB-9A878F4C680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1731" y="4727378"/>
            <a:ext cx="3481228" cy="393392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8B8EBAF-2426-4EE3-9A8A-B0BF20E0C373}"/>
              </a:ext>
            </a:extLst>
          </p:cNvPr>
          <p:cNvSpPr txBox="1"/>
          <p:nvPr/>
        </p:nvSpPr>
        <p:spPr>
          <a:xfrm>
            <a:off x="10194131" y="7970920"/>
            <a:ext cx="2854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7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r>
              <a:rPr lang="en-GB" dirty="0"/>
              <a:t> = not significant at 2</a:t>
            </a:r>
            <a:r>
              <a:rPr lang="el-GR" dirty="0"/>
              <a:t>σ</a:t>
            </a:r>
            <a:endParaRPr lang="en-GB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26E880-8E7F-45D4-A2A1-E4E732BC5F8D}"/>
              </a:ext>
            </a:extLst>
          </p:cNvPr>
          <p:cNvSpPr txBox="1"/>
          <p:nvPr/>
        </p:nvSpPr>
        <p:spPr>
          <a:xfrm>
            <a:off x="14767594" y="8864025"/>
            <a:ext cx="255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Van Damme et al., ERL 2021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3FD9191-9D05-4934-9085-A53373CF7FAA}"/>
              </a:ext>
            </a:extLst>
          </p:cNvPr>
          <p:cNvGrpSpPr>
            <a:grpSpLocks noChangeAspect="1"/>
          </p:cNvGrpSpPr>
          <p:nvPr/>
        </p:nvGrpSpPr>
        <p:grpSpPr>
          <a:xfrm>
            <a:off x="9630185" y="1371600"/>
            <a:ext cx="7710078" cy="2657671"/>
            <a:chOff x="722252" y="3864809"/>
            <a:chExt cx="6713927" cy="2314295"/>
          </a:xfrm>
        </p:grpSpPr>
        <p:pic>
          <p:nvPicPr>
            <p:cNvPr id="35" name="Picture 34" descr="Timeline&#10;&#10;Description automatically generated">
              <a:extLst>
                <a:ext uri="{FF2B5EF4-FFF2-40B4-BE49-F238E27FC236}">
                  <a16:creationId xmlns:a16="http://schemas.microsoft.com/office/drawing/2014/main" id="{E6C8D022-E317-4B0C-B6C4-2DE7B05FEB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2252" y="3864809"/>
              <a:ext cx="212662" cy="1981200"/>
            </a:xfrm>
            <a:prstGeom prst="rect">
              <a:avLst/>
            </a:prstGeom>
          </p:spPr>
        </p:pic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DCF230FC-8BD0-4C32-8D44-448673EB0738}"/>
                </a:ext>
              </a:extLst>
            </p:cNvPr>
            <p:cNvGrpSpPr/>
            <p:nvPr/>
          </p:nvGrpSpPr>
          <p:grpSpPr>
            <a:xfrm>
              <a:off x="913671" y="3976334"/>
              <a:ext cx="6522508" cy="2202770"/>
              <a:chOff x="1502159" y="3424233"/>
              <a:chExt cx="6522508" cy="2202770"/>
            </a:xfrm>
          </p:grpSpPr>
          <p:pic>
            <p:nvPicPr>
              <p:cNvPr id="38" name="Picture 37" descr="Timeline&#10;&#10;Description automatically generated">
                <a:extLst>
                  <a:ext uri="{FF2B5EF4-FFF2-40B4-BE49-F238E27FC236}">
                    <a16:creationId xmlns:a16="http://schemas.microsoft.com/office/drawing/2014/main" id="{AF36E790-1C88-4426-A9AB-0827F87A92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02159" y="5171980"/>
                <a:ext cx="6522508" cy="455023"/>
              </a:xfrm>
              <a:prstGeom prst="rect">
                <a:avLst/>
              </a:prstGeom>
            </p:spPr>
          </p:pic>
          <p:pic>
            <p:nvPicPr>
              <p:cNvPr id="39" name="Picture 38" descr="Timeline&#10;&#10;Description automatically generated">
                <a:extLst>
                  <a:ext uri="{FF2B5EF4-FFF2-40B4-BE49-F238E27FC236}">
                    <a16:creationId xmlns:a16="http://schemas.microsoft.com/office/drawing/2014/main" id="{90DB8FB6-EBD0-4FF6-881D-E7668BB369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02159" y="3424233"/>
                <a:ext cx="6522508" cy="1765886"/>
              </a:xfrm>
              <a:prstGeom prst="rect">
                <a:avLst/>
              </a:prstGeom>
            </p:spPr>
          </p:pic>
        </p:grpSp>
      </p:grp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ABABD35F-F368-49FA-A887-F1FE913E9A0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97945" y="4750525"/>
            <a:ext cx="3207572" cy="3583331"/>
          </a:xfrm>
          <a:prstGeom prst="rect">
            <a:avLst/>
          </a:prstGeom>
          <a:ln w="19050">
            <a:solidFill>
              <a:srgbClr val="121212"/>
            </a:solidFill>
          </a:ln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1C6A9DE2-1FA0-4F91-B095-1BCBC988BB80}"/>
              </a:ext>
            </a:extLst>
          </p:cNvPr>
          <p:cNvSpPr txBox="1"/>
          <p:nvPr/>
        </p:nvSpPr>
        <p:spPr>
          <a:xfrm>
            <a:off x="10138525" y="4419601"/>
            <a:ext cx="3287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/>
              <a:t>NH</a:t>
            </a:r>
            <a:r>
              <a:rPr lang="en-GB" sz="1400" i="1" baseline="-25000" dirty="0"/>
              <a:t>3</a:t>
            </a:r>
            <a:r>
              <a:rPr lang="en-GB" sz="1400" i="1" dirty="0"/>
              <a:t> trends from IASI (2008-2018)</a:t>
            </a:r>
            <a:endParaRPr lang="en-GB" sz="1400" i="1" baseline="-250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9ECAC64-3536-4E28-BB06-AD2576862F95}"/>
              </a:ext>
            </a:extLst>
          </p:cNvPr>
          <p:cNvSpPr txBox="1"/>
          <p:nvPr/>
        </p:nvSpPr>
        <p:spPr>
          <a:xfrm>
            <a:off x="13655711" y="4419601"/>
            <a:ext cx="3287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/>
              <a:t>Soil pH</a:t>
            </a:r>
            <a:endParaRPr lang="en-GB" sz="1400" i="1" baseline="-25000" dirty="0"/>
          </a:p>
        </p:txBody>
      </p:sp>
      <p:pic>
        <p:nvPicPr>
          <p:cNvPr id="42" name="Picture 41" descr="Map&#10;&#10;Description automatically generated">
            <a:extLst>
              <a:ext uri="{FF2B5EF4-FFF2-40B4-BE49-F238E27FC236}">
                <a16:creationId xmlns:a16="http://schemas.microsoft.com/office/drawing/2014/main" id="{4071A77F-CD33-4330-94D9-865806689C0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97945" y="7783974"/>
            <a:ext cx="3213763" cy="547023"/>
          </a:xfrm>
          <a:prstGeom prst="rect">
            <a:avLst/>
          </a:prstGeom>
          <a:ln w="12700">
            <a:solidFill>
              <a:srgbClr val="121212"/>
            </a:solidFill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B052E0AA-3E3B-4963-B1AA-8F1AC6C9D6C6}"/>
              </a:ext>
            </a:extLst>
          </p:cNvPr>
          <p:cNvSpPr txBox="1"/>
          <p:nvPr/>
        </p:nvSpPr>
        <p:spPr>
          <a:xfrm>
            <a:off x="14173843" y="8315664"/>
            <a:ext cx="28543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/>
              <a:t>Atlas of the Biosphere</a:t>
            </a:r>
          </a:p>
        </p:txBody>
      </p:sp>
    </p:spTree>
    <p:extLst>
      <p:ext uri="{BB962C8B-B14F-4D97-AF65-F5344CB8AC3E}">
        <p14:creationId xmlns:p14="http://schemas.microsoft.com/office/powerpoint/2010/main" val="41922110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E948A-2A66-46BF-993A-D4221F202943}" type="datetime1">
              <a:rPr lang="fr-FR" smtClean="0"/>
              <a:t>17/02/2022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IASI LATMOS - ULB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4802241" y="9002163"/>
            <a:ext cx="1345810" cy="557762"/>
          </a:xfrm>
        </p:spPr>
        <p:txBody>
          <a:bodyPr/>
          <a:lstStyle/>
          <a:p>
            <a:fld id="{52CEA935-C22D-49F9-A2CC-0D06D247411E}" type="slidenum">
              <a:rPr lang="fr-FR" smtClean="0"/>
              <a:t>23</a:t>
            </a:fld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192214" y="152400"/>
            <a:ext cx="14107317" cy="533400"/>
          </a:xfrm>
        </p:spPr>
        <p:txBody>
          <a:bodyPr>
            <a:normAutofit/>
          </a:bodyPr>
          <a:lstStyle/>
          <a:p>
            <a:pPr algn="r"/>
            <a:r>
              <a:rPr lang="fr-FR" dirty="0">
                <a:solidFill>
                  <a:schemeClr val="accent1"/>
                </a:solidFill>
              </a:rPr>
              <a:t>Introduction          IASI-NH</a:t>
            </a:r>
            <a:r>
              <a:rPr lang="fr-FR" baseline="-25000" dirty="0">
                <a:solidFill>
                  <a:schemeClr val="accent1"/>
                </a:solidFill>
              </a:rPr>
              <a:t>3</a:t>
            </a:r>
            <a:r>
              <a:rPr lang="fr-FR" dirty="0">
                <a:solidFill>
                  <a:schemeClr val="accent1"/>
                </a:solidFill>
              </a:rPr>
              <a:t> data record          Point Sources  </a:t>
            </a:r>
            <a:r>
              <a:rPr lang="fr-FR" dirty="0"/>
              <a:t>        Trends</a:t>
            </a:r>
            <a:r>
              <a:rPr lang="fr-FR" dirty="0">
                <a:solidFill>
                  <a:schemeClr val="accent1"/>
                </a:solidFill>
              </a:rPr>
              <a:t>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AD69B89-F8B9-4E86-9451-C0966D5F1761}"/>
              </a:ext>
            </a:extLst>
          </p:cNvPr>
          <p:cNvGrpSpPr>
            <a:grpSpLocks noChangeAspect="1"/>
          </p:cNvGrpSpPr>
          <p:nvPr/>
        </p:nvGrpSpPr>
        <p:grpSpPr>
          <a:xfrm>
            <a:off x="168922" y="1406818"/>
            <a:ext cx="9666181" cy="4567207"/>
            <a:chOff x="1" y="1051181"/>
            <a:chExt cx="5508103" cy="260254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8EC84AD-CD0C-4E45-BE82-39F7DE4D46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" y="1051181"/>
              <a:ext cx="5508103" cy="2602543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D06BB12-F738-44EF-AC86-CD91B9B56079}"/>
                </a:ext>
              </a:extLst>
            </p:cNvPr>
            <p:cNvSpPr/>
            <p:nvPr/>
          </p:nvSpPr>
          <p:spPr>
            <a:xfrm>
              <a:off x="8364" y="1069708"/>
              <a:ext cx="216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7C0618C-EFEB-4F2B-9BFB-BF2D9B87BDA2}"/>
              </a:ext>
            </a:extLst>
          </p:cNvPr>
          <p:cNvSpPr txBox="1"/>
          <p:nvPr/>
        </p:nvSpPr>
        <p:spPr>
          <a:xfrm>
            <a:off x="312104" y="6004917"/>
            <a:ext cx="11482227" cy="3174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400" dirty="0"/>
              <a:t>South Korea (14.6 ± 3.6 % yr</a:t>
            </a:r>
            <a:r>
              <a:rPr lang="en-GB" sz="2400" baseline="30000" dirty="0"/>
              <a:t>-1</a:t>
            </a:r>
            <a:r>
              <a:rPr lang="en-GB" sz="2400" dirty="0"/>
              <a:t>) and China (6.25 ± 0.68 % yr</a:t>
            </a:r>
            <a:r>
              <a:rPr lang="en-GB" sz="2400" baseline="30000" dirty="0"/>
              <a:t>-1</a:t>
            </a:r>
            <a:r>
              <a:rPr lang="en-GB" sz="2400" dirty="0"/>
              <a:t>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400" dirty="0"/>
              <a:t>Pakistan (1.86 ± 0.78 % yr</a:t>
            </a:r>
            <a:r>
              <a:rPr lang="en-GB" sz="2400" baseline="30000" dirty="0"/>
              <a:t>-1</a:t>
            </a:r>
            <a:r>
              <a:rPr lang="en-GB" sz="2400" dirty="0"/>
              <a:t>) and India (0.39 ± 0.49 % yr</a:t>
            </a:r>
            <a:r>
              <a:rPr lang="en-GB" sz="2400" baseline="30000" dirty="0"/>
              <a:t>-1</a:t>
            </a:r>
            <a:r>
              <a:rPr lang="en-GB" sz="2400" dirty="0"/>
              <a:t>)</a:t>
            </a:r>
          </a:p>
          <a:p>
            <a:pPr marL="742950" lvl="1" indent="-285750">
              <a:lnSpc>
                <a:spcPct val="150000"/>
              </a:lnSpc>
              <a:buFont typeface="Calibri" panose="020F0502020204030204" pitchFamily="34" charset="0"/>
              <a:buChar char="‒"/>
            </a:pPr>
            <a:r>
              <a:rPr lang="en-GB" sz="2000" dirty="0"/>
              <a:t>Overconsumption of synthetic fertilizers</a:t>
            </a:r>
          </a:p>
          <a:p>
            <a:pPr marL="742950" lvl="1" indent="-285750">
              <a:lnSpc>
                <a:spcPct val="150000"/>
              </a:lnSpc>
              <a:buFont typeface="Calibri" panose="020F0502020204030204" pitchFamily="34" charset="0"/>
              <a:buChar char="‒"/>
            </a:pPr>
            <a:r>
              <a:rPr lang="en-GB" sz="2000" dirty="0"/>
              <a:t>Urea coated with neem oil and soil pH in India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400" dirty="0"/>
              <a:t>European countries between +2 and +4.2 % yr</a:t>
            </a:r>
            <a:r>
              <a:rPr lang="en-GB" sz="2400" baseline="30000" dirty="0"/>
              <a:t>-1</a:t>
            </a:r>
          </a:p>
          <a:p>
            <a:pPr lvl="2">
              <a:lnSpc>
                <a:spcPct val="150000"/>
              </a:lnSpc>
            </a:pPr>
            <a:r>
              <a:rPr lang="en-GB" sz="2400" dirty="0"/>
              <a:t>	&gt;&lt; Gothenburg Protocol and National Emission Ceilings Directive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26E880-8E7F-45D4-A2A1-E4E732BC5F8D}"/>
              </a:ext>
            </a:extLst>
          </p:cNvPr>
          <p:cNvSpPr txBox="1"/>
          <p:nvPr/>
        </p:nvSpPr>
        <p:spPr>
          <a:xfrm>
            <a:off x="14767594" y="8864025"/>
            <a:ext cx="255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Van Damme et al., ERL 2021</a:t>
            </a:r>
          </a:p>
        </p:txBody>
      </p:sp>
    </p:spTree>
    <p:extLst>
      <p:ext uri="{BB962C8B-B14F-4D97-AF65-F5344CB8AC3E}">
        <p14:creationId xmlns:p14="http://schemas.microsoft.com/office/powerpoint/2010/main" val="16156142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E948A-2A66-46BF-993A-D4221F202943}" type="datetime1">
              <a:rPr lang="fr-FR" smtClean="0"/>
              <a:t>17/02/2022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IASI LATMOS - ULB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4802241" y="9002163"/>
            <a:ext cx="1345810" cy="557762"/>
          </a:xfrm>
        </p:spPr>
        <p:txBody>
          <a:bodyPr/>
          <a:lstStyle/>
          <a:p>
            <a:fld id="{52CEA935-C22D-49F9-A2CC-0D06D247411E}" type="slidenum">
              <a:rPr lang="fr-FR" smtClean="0"/>
              <a:t>24</a:t>
            </a:fld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192214" y="152400"/>
            <a:ext cx="14107317" cy="533400"/>
          </a:xfrm>
        </p:spPr>
        <p:txBody>
          <a:bodyPr>
            <a:normAutofit/>
          </a:bodyPr>
          <a:lstStyle/>
          <a:p>
            <a:pPr algn="r"/>
            <a:r>
              <a:rPr lang="fr-FR" dirty="0">
                <a:solidFill>
                  <a:schemeClr val="accent1"/>
                </a:solidFill>
              </a:rPr>
              <a:t>Introduction          IASI-NH</a:t>
            </a:r>
            <a:r>
              <a:rPr lang="fr-FR" baseline="-25000" dirty="0">
                <a:solidFill>
                  <a:schemeClr val="accent1"/>
                </a:solidFill>
              </a:rPr>
              <a:t>3</a:t>
            </a:r>
            <a:r>
              <a:rPr lang="fr-FR" dirty="0">
                <a:solidFill>
                  <a:schemeClr val="accent1"/>
                </a:solidFill>
              </a:rPr>
              <a:t> data record          Point Sources  </a:t>
            </a:r>
            <a:r>
              <a:rPr lang="fr-FR" dirty="0"/>
              <a:t>        Trends</a:t>
            </a:r>
            <a:r>
              <a:rPr lang="fr-FR" dirty="0">
                <a:solidFill>
                  <a:schemeClr val="accent1"/>
                </a:solidFill>
              </a:rPr>
              <a:t>	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ECA02D0-B6DB-4DFF-869D-FE754FE5875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99" y="1843213"/>
            <a:ext cx="10927232" cy="643690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AA4DEAC-75BC-4445-A34C-09F6B1F9EAA6}"/>
              </a:ext>
            </a:extLst>
          </p:cNvPr>
          <p:cNvSpPr/>
          <p:nvPr/>
        </p:nvSpPr>
        <p:spPr>
          <a:xfrm>
            <a:off x="13546931" y="7315200"/>
            <a:ext cx="2717581" cy="1200329"/>
          </a:xfrm>
          <a:prstGeom prst="rect">
            <a:avLst/>
          </a:prstGeom>
          <a:solidFill>
            <a:srgbClr val="FE9E36"/>
          </a:solidFill>
        </p:spPr>
        <p:txBody>
          <a:bodyPr wrap="square">
            <a:spAutoFit/>
          </a:bodyPr>
          <a:lstStyle/>
          <a:p>
            <a:pPr algn="ctr"/>
            <a:r>
              <a:rPr lang="en-GB" sz="2400" b="1" dirty="0"/>
              <a:t>+ ‘Dutch Nitrogen Crisis’ </a:t>
            </a:r>
          </a:p>
          <a:p>
            <a:pPr algn="ctr"/>
            <a:r>
              <a:rPr lang="en-GB" sz="2400" b="1" dirty="0"/>
              <a:t>end of 2019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F2A0FC-A2FA-4C9F-B06C-3093A7DE4999}"/>
              </a:ext>
            </a:extLst>
          </p:cNvPr>
          <p:cNvSpPr txBox="1"/>
          <p:nvPr/>
        </p:nvSpPr>
        <p:spPr>
          <a:xfrm>
            <a:off x="14767594" y="8864025"/>
            <a:ext cx="255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Van Damme et al., ERL 2021</a:t>
            </a:r>
          </a:p>
        </p:txBody>
      </p:sp>
      <p:sp>
        <p:nvSpPr>
          <p:cNvPr id="18" name="TextBox 17" descr=" 37">
            <a:extLst>
              <a:ext uri="{FF2B5EF4-FFF2-40B4-BE49-F238E27FC236}">
                <a16:creationId xmlns:a16="http://schemas.microsoft.com/office/drawing/2014/main" id="{04D50038-6547-48C4-AA24-652348CA1888}"/>
              </a:ext>
            </a:extLst>
          </p:cNvPr>
          <p:cNvSpPr txBox="1"/>
          <p:nvPr/>
        </p:nvSpPr>
        <p:spPr>
          <a:xfrm>
            <a:off x="12022931" y="2395093"/>
            <a:ext cx="4724400" cy="4416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sz="2400"/>
              <a:t>Reported emissions in 2018 are 63.1 % lower than 1990, but levelled off since 2010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400"/>
              <a:t>2008-2018 trend:</a:t>
            </a:r>
          </a:p>
          <a:p>
            <a:pPr marL="742950" lvl="1" indent="-285750">
              <a:buFont typeface="Calibri" panose="020F0502020204030204" pitchFamily="34" charset="0"/>
              <a:buChar char="–"/>
            </a:pPr>
            <a:r>
              <a:rPr lang="en-GB" sz="2000"/>
              <a:t>IASI (satellite): </a:t>
            </a:r>
          </a:p>
          <a:p>
            <a:pPr lvl="1">
              <a:spcAft>
                <a:spcPts val="600"/>
              </a:spcAft>
            </a:pPr>
            <a:r>
              <a:rPr lang="en-GB" sz="2000"/>
              <a:t>	3.6 ± 1.9 % yr</a:t>
            </a:r>
            <a:r>
              <a:rPr lang="en-GB" sz="2000" baseline="30000"/>
              <a:t>-1</a:t>
            </a:r>
            <a:endParaRPr lang="en-GB" sz="2000"/>
          </a:p>
          <a:p>
            <a:pPr marL="742950" lvl="1" indent="-285750">
              <a:buFont typeface="Calibri" panose="020F0502020204030204" pitchFamily="34" charset="0"/>
              <a:buChar char="–"/>
            </a:pPr>
            <a:r>
              <a:rPr lang="en-GB" sz="2000"/>
              <a:t>National Air Quality Monitoring Network  (ground-based): </a:t>
            </a:r>
          </a:p>
          <a:p>
            <a:pPr lvl="1">
              <a:spcAft>
                <a:spcPts val="1200"/>
              </a:spcAft>
            </a:pPr>
            <a:r>
              <a:rPr lang="en-GB" sz="2000"/>
              <a:t>	2.5 ± 0.5 % yr</a:t>
            </a:r>
            <a:r>
              <a:rPr lang="en-GB" sz="2000" baseline="30000"/>
              <a:t>-1</a:t>
            </a:r>
            <a:endParaRPr lang="en-GB" sz="2400" baseline="3000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400"/>
              <a:t>2018 jump due to exceptional weather conditions</a:t>
            </a:r>
            <a:endParaRPr lang="en-GB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580F2B0-5955-4F58-BB42-53F439F55736}"/>
              </a:ext>
            </a:extLst>
          </p:cNvPr>
          <p:cNvSpPr txBox="1"/>
          <p:nvPr/>
        </p:nvSpPr>
        <p:spPr>
          <a:xfrm>
            <a:off x="105099" y="872417"/>
            <a:ext cx="8679542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GB" sz="2400" b="1" u="sng" dirty="0">
                <a:latin typeface="Calibri" pitchFamily="34" charset="0"/>
              </a:rPr>
              <a:t>The Netherlands:</a:t>
            </a:r>
          </a:p>
        </p:txBody>
      </p:sp>
    </p:spTree>
    <p:extLst>
      <p:ext uri="{BB962C8B-B14F-4D97-AF65-F5344CB8AC3E}">
        <p14:creationId xmlns:p14="http://schemas.microsoft.com/office/powerpoint/2010/main" val="215106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Map&#10;&#10;Description automatically generated with low confidence">
            <a:extLst>
              <a:ext uri="{FF2B5EF4-FFF2-40B4-BE49-F238E27FC236}">
                <a16:creationId xmlns:a16="http://schemas.microsoft.com/office/drawing/2014/main" id="{DCA051B8-D1DB-41C1-A1B7-9EB70FD462A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0410" y="1319467"/>
            <a:ext cx="11979441" cy="7721346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E948A-2A66-46BF-993A-D4221F202943}" type="datetime1">
              <a:rPr lang="fr-FR" smtClean="0"/>
              <a:t>17/02/2022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IASI LATMOS - ULB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4802241" y="9002163"/>
            <a:ext cx="1345810" cy="557762"/>
          </a:xfrm>
        </p:spPr>
        <p:txBody>
          <a:bodyPr/>
          <a:lstStyle/>
          <a:p>
            <a:fld id="{52CEA935-C22D-49F9-A2CC-0D06D247411E}" type="slidenum">
              <a:rPr lang="fr-FR" smtClean="0"/>
              <a:t>25</a:t>
            </a:fld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192214" y="152400"/>
            <a:ext cx="14107317" cy="533400"/>
          </a:xfrm>
        </p:spPr>
        <p:txBody>
          <a:bodyPr>
            <a:normAutofit/>
          </a:bodyPr>
          <a:lstStyle/>
          <a:p>
            <a:pPr algn="r"/>
            <a:r>
              <a:rPr lang="fr-FR" dirty="0">
                <a:solidFill>
                  <a:schemeClr val="accent1"/>
                </a:solidFill>
              </a:rPr>
              <a:t>Introduction          IASI-NH</a:t>
            </a:r>
            <a:r>
              <a:rPr lang="fr-FR" baseline="-25000" dirty="0">
                <a:solidFill>
                  <a:schemeClr val="accent1"/>
                </a:solidFill>
              </a:rPr>
              <a:t>3</a:t>
            </a:r>
            <a:r>
              <a:rPr lang="fr-FR" dirty="0">
                <a:solidFill>
                  <a:schemeClr val="accent1"/>
                </a:solidFill>
              </a:rPr>
              <a:t> data record          Point Sources  </a:t>
            </a:r>
            <a:r>
              <a:rPr lang="fr-FR" dirty="0"/>
              <a:t>        Trends</a:t>
            </a:r>
            <a:endParaRPr lang="fr-FR" dirty="0">
              <a:solidFill>
                <a:schemeClr val="accent1"/>
              </a:solidFill>
            </a:endParaRPr>
          </a:p>
        </p:txBody>
      </p:sp>
      <p:pic>
        <p:nvPicPr>
          <p:cNvPr id="24" name="Picture 23" descr="A picture containing map&#10;&#10;Description automatically generated">
            <a:extLst>
              <a:ext uri="{FF2B5EF4-FFF2-40B4-BE49-F238E27FC236}">
                <a16:creationId xmlns:a16="http://schemas.microsoft.com/office/drawing/2014/main" id="{1E0F5BE5-7892-4B22-9EC1-7BE6A03C01E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0410" y="1319467"/>
            <a:ext cx="11979441" cy="772134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015DCD7-357C-4C53-BC59-E5B5550BDF4C}"/>
              </a:ext>
            </a:extLst>
          </p:cNvPr>
          <p:cNvSpPr txBox="1"/>
          <p:nvPr/>
        </p:nvSpPr>
        <p:spPr>
          <a:xfrm>
            <a:off x="105099" y="872417"/>
            <a:ext cx="8679542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GB" sz="2400" b="1" u="sng" dirty="0">
                <a:latin typeface="Calibri" pitchFamily="34" charset="0"/>
              </a:rPr>
              <a:t>Extending the time-series:</a:t>
            </a:r>
          </a:p>
        </p:txBody>
      </p:sp>
    </p:spTree>
    <p:extLst>
      <p:ext uri="{BB962C8B-B14F-4D97-AF65-F5344CB8AC3E}">
        <p14:creationId xmlns:p14="http://schemas.microsoft.com/office/powerpoint/2010/main" val="4954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GB" sz="3600" dirty="0"/>
              <a:t>Satellite monitoring of ammonia: </a:t>
            </a:r>
            <a:br>
              <a:rPr lang="en-GB" sz="3600" dirty="0"/>
            </a:br>
            <a:r>
              <a:rPr lang="en-GB" sz="3600" dirty="0"/>
              <a:t>from point sources to long-term trends</a:t>
            </a:r>
            <a:endParaRPr lang="fr-FR" sz="36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r-FR" dirty="0"/>
              <a:t>Van Damme M., Clarisse L., Franco B.,  </a:t>
            </a:r>
            <a:r>
              <a:rPr lang="fr-FR" dirty="0" err="1"/>
              <a:t>Whitburn</a:t>
            </a:r>
            <a:r>
              <a:rPr lang="fr-FR" dirty="0"/>
              <a:t> S., Hadji-Lazaro J., </a:t>
            </a:r>
            <a:r>
              <a:rPr lang="fr-FR" dirty="0" err="1"/>
              <a:t>Hurtmans</a:t>
            </a:r>
            <a:r>
              <a:rPr lang="fr-FR" dirty="0"/>
              <a:t> D., Clerbaux C., Coheur P.-F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EEFAB31-EFBD-4F8F-8156-7A4C6C3743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331" y="654122"/>
            <a:ext cx="7772400" cy="58293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8A2B0-9C2E-4661-BD98-13D6C237793C}"/>
              </a:ext>
            </a:extLst>
          </p:cNvPr>
          <p:cNvSpPr txBox="1">
            <a:spLocks/>
          </p:cNvSpPr>
          <p:nvPr/>
        </p:nvSpPr>
        <p:spPr>
          <a:xfrm>
            <a:off x="8368618" y="648601"/>
            <a:ext cx="9080500" cy="74136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GB" sz="4800" dirty="0">
                <a:solidFill>
                  <a:srgbClr val="00335A"/>
                </a:solidFill>
              </a:rPr>
              <a:t>Thank you for your attention!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A60F17-C7E5-40EE-8A80-1DFD2A6B7189}"/>
              </a:ext>
            </a:extLst>
          </p:cNvPr>
          <p:cNvSpPr txBox="1"/>
          <p:nvPr/>
        </p:nvSpPr>
        <p:spPr>
          <a:xfrm>
            <a:off x="9119618" y="5791200"/>
            <a:ext cx="1060334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BE" b="1" u="sng" dirty="0"/>
              <a:t>IASI-NH</a:t>
            </a:r>
            <a:r>
              <a:rPr lang="fr-BE" b="1" u="sng" baseline="-25000" dirty="0"/>
              <a:t>3</a:t>
            </a:r>
            <a:r>
              <a:rPr lang="fr-BE" b="1" u="sng" dirty="0"/>
              <a:t> </a:t>
            </a:r>
            <a:r>
              <a:rPr lang="fr-BE" b="1" u="sng" dirty="0" err="1"/>
              <a:t>datasets</a:t>
            </a:r>
            <a:r>
              <a:rPr lang="fr-BE" b="1" u="sng" dirty="0"/>
              <a:t> :</a:t>
            </a:r>
            <a:r>
              <a:rPr lang="fr-BE" b="1" dirty="0"/>
              <a:t> </a:t>
            </a:r>
            <a:r>
              <a:rPr lang="en-GB" b="1" u="sng" dirty="0">
                <a:solidFill>
                  <a:srgbClr val="183456"/>
                </a:solidFill>
                <a:hlinkClick r:id="rId3"/>
              </a:rPr>
              <a:t>http://iasi.aeris-data.fr/NH3</a:t>
            </a:r>
            <a:endParaRPr lang="en-GB" b="1" u="sng" dirty="0">
              <a:solidFill>
                <a:srgbClr val="183456"/>
              </a:solidFill>
            </a:endParaRPr>
          </a:p>
          <a:p>
            <a:pPr>
              <a:spcAft>
                <a:spcPts val="600"/>
              </a:spcAft>
            </a:pPr>
            <a:r>
              <a:rPr lang="en-GB" b="1" u="sng" dirty="0"/>
              <a:t>Global NH</a:t>
            </a:r>
            <a:r>
              <a:rPr lang="en-GB" b="1" u="sng" baseline="-25000" dirty="0"/>
              <a:t>3</a:t>
            </a:r>
            <a:r>
              <a:rPr lang="en-GB" b="1" u="sng" dirty="0"/>
              <a:t> point source catalogue :</a:t>
            </a:r>
            <a:r>
              <a:rPr lang="en-GB" b="1" dirty="0"/>
              <a:t> </a:t>
            </a:r>
            <a:r>
              <a:rPr lang="en-GB" b="1" dirty="0">
                <a:hlinkClick r:id="rId4"/>
              </a:rPr>
              <a:t>https://www2.ulb.ac.be/cpm/NH3-IASI.html</a:t>
            </a:r>
            <a:endParaRPr lang="en-GB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DE227F-F54A-426C-88F3-D5709397B32F}"/>
              </a:ext>
            </a:extLst>
          </p:cNvPr>
          <p:cNvSpPr txBox="1"/>
          <p:nvPr/>
        </p:nvSpPr>
        <p:spPr>
          <a:xfrm>
            <a:off x="3030900" y="6136873"/>
            <a:ext cx="32012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000" b="1" i="1" dirty="0">
                <a:solidFill>
                  <a:schemeClr val="bg1">
                    <a:lumMod val="50000"/>
                  </a:schemeClr>
                </a:solidFill>
              </a:rPr>
              <a:t>IASI-A, -B, -C NH</a:t>
            </a:r>
            <a:r>
              <a:rPr lang="fr-BE" sz="1000" b="1" i="1" baseline="-25000" dirty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lang="fr-BE" sz="1000" b="1" i="1" dirty="0">
                <a:solidFill>
                  <a:schemeClr val="bg1">
                    <a:lumMod val="50000"/>
                  </a:schemeClr>
                </a:solidFill>
              </a:rPr>
              <a:t> 2020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9B9A50F-F960-4A60-870E-FCC1940ACE1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6171" y="869088"/>
            <a:ext cx="343931" cy="34393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FB57E8C-6F45-4DB6-877F-AE342F8B9DAE}"/>
              </a:ext>
            </a:extLst>
          </p:cNvPr>
          <p:cNvSpPr/>
          <p:nvPr/>
        </p:nvSpPr>
        <p:spPr>
          <a:xfrm>
            <a:off x="5012531" y="682440"/>
            <a:ext cx="3473116" cy="516292"/>
          </a:xfrm>
          <a:prstGeom prst="rect">
            <a:avLst/>
          </a:prstGeom>
          <a:solidFill>
            <a:srgbClr val="F0F0F0"/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F96157-E3CB-42E7-8250-274D1300A1A7}"/>
              </a:ext>
            </a:extLst>
          </p:cNvPr>
          <p:cNvSpPr txBox="1"/>
          <p:nvPr/>
        </p:nvSpPr>
        <p:spPr>
          <a:xfrm>
            <a:off x="9107316" y="1487638"/>
            <a:ext cx="7487616" cy="447814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l"/>
            <a:r>
              <a:rPr lang="fr-BE" sz="1800" b="1" u="sng" dirty="0" err="1">
                <a:solidFill>
                  <a:schemeClr val="tx1"/>
                </a:solidFill>
              </a:rPr>
              <a:t>References</a:t>
            </a:r>
            <a:r>
              <a:rPr lang="fr-BE" sz="1800" b="1" u="sng" dirty="0">
                <a:solidFill>
                  <a:schemeClr val="tx1"/>
                </a:solidFill>
              </a:rPr>
              <a:t> :</a:t>
            </a:r>
          </a:p>
          <a:p>
            <a:pPr lvl="0" algn="l"/>
            <a:r>
              <a:rPr lang="fr-BE" sz="1800" dirty="0" err="1">
                <a:solidFill>
                  <a:schemeClr val="tx1"/>
                </a:solidFill>
              </a:rPr>
              <a:t>Whitburn</a:t>
            </a:r>
            <a:r>
              <a:rPr lang="fr-BE" sz="1800" dirty="0">
                <a:solidFill>
                  <a:schemeClr val="tx1"/>
                </a:solidFill>
              </a:rPr>
              <a:t> et al., JGR-</a:t>
            </a:r>
            <a:r>
              <a:rPr lang="fr-BE" sz="1800" dirty="0" err="1">
                <a:solidFill>
                  <a:schemeClr val="tx1"/>
                </a:solidFill>
              </a:rPr>
              <a:t>Atm</a:t>
            </a:r>
            <a:r>
              <a:rPr lang="fr-BE" sz="1800" dirty="0">
                <a:solidFill>
                  <a:schemeClr val="tx1"/>
                </a:solidFill>
              </a:rPr>
              <a:t> 2016 </a:t>
            </a:r>
            <a:r>
              <a:rPr lang="en-GB" sz="1800" dirty="0">
                <a:hlinkClick r:id="rId6"/>
              </a:rPr>
              <a:t>https://doi.org/10.1002/2016JD024828</a:t>
            </a:r>
            <a:endParaRPr lang="en-GB" sz="1800" dirty="0"/>
          </a:p>
          <a:p>
            <a:pPr lvl="0" algn="l"/>
            <a:r>
              <a:rPr lang="fr-BE" sz="1800" dirty="0">
                <a:solidFill>
                  <a:schemeClr val="tx1"/>
                </a:solidFill>
              </a:rPr>
              <a:t>Van Damme et al., AMT 2017 </a:t>
            </a:r>
            <a:r>
              <a:rPr lang="en-GB" sz="1800" dirty="0">
                <a:hlinkClick r:id="rId7"/>
              </a:rPr>
              <a:t>https://doi.org/10.5194/amt-10-4905-2017</a:t>
            </a:r>
            <a:endParaRPr lang="en-GB" sz="1800" dirty="0"/>
          </a:p>
          <a:p>
            <a:pPr algn="l"/>
            <a:r>
              <a:rPr lang="en-GB" sz="1800" dirty="0">
                <a:solidFill>
                  <a:schemeClr val="tx1"/>
                </a:solidFill>
              </a:rPr>
              <a:t>Van Damme et al., Nature 2018 </a:t>
            </a:r>
            <a:r>
              <a:rPr lang="en-GB" sz="1800" dirty="0">
                <a:hlinkClick r:id="rId8"/>
              </a:rPr>
              <a:t>https://doi.org/10.1038/s41586-018-0747-1</a:t>
            </a:r>
            <a:endParaRPr lang="en-GB" sz="1800" dirty="0"/>
          </a:p>
          <a:p>
            <a:pPr lvl="0" algn="l"/>
            <a:r>
              <a:rPr lang="fr-BE" sz="1800" dirty="0">
                <a:solidFill>
                  <a:schemeClr val="tx1"/>
                </a:solidFill>
              </a:rPr>
              <a:t>Franco et al., JGR-</a:t>
            </a:r>
            <a:r>
              <a:rPr lang="fr-BE" sz="1800" dirty="0" err="1">
                <a:solidFill>
                  <a:schemeClr val="tx1"/>
                </a:solidFill>
              </a:rPr>
              <a:t>Atm</a:t>
            </a:r>
            <a:r>
              <a:rPr lang="fr-BE" sz="1800" dirty="0">
                <a:solidFill>
                  <a:schemeClr val="tx1"/>
                </a:solidFill>
              </a:rPr>
              <a:t> 2018 </a:t>
            </a:r>
            <a:r>
              <a:rPr lang="fr-BE" sz="1800" dirty="0">
                <a:solidFill>
                  <a:schemeClr val="tx1"/>
                </a:solidFill>
                <a:hlinkClick r:id="rId9"/>
              </a:rPr>
              <a:t>https://doi.org/10.1029/2018JD029633</a:t>
            </a:r>
            <a:endParaRPr lang="fr-BE" sz="1800" dirty="0">
              <a:solidFill>
                <a:schemeClr val="tx1"/>
              </a:solidFill>
            </a:endParaRPr>
          </a:p>
          <a:p>
            <a:pPr marL="0" lvl="1"/>
            <a:r>
              <a:rPr lang="en-GB" dirty="0"/>
              <a:t>Clarisse et al., Sci. Rep. 2019 </a:t>
            </a:r>
            <a:r>
              <a:rPr lang="en-GB" dirty="0">
                <a:hlinkClick r:id="rId10"/>
              </a:rPr>
              <a:t>https://doi.org/10.1038/s41598-019-39935-3</a:t>
            </a:r>
            <a:endParaRPr lang="en-GB" dirty="0"/>
          </a:p>
          <a:p>
            <a:pPr marL="0" lvl="1"/>
            <a:r>
              <a:rPr lang="en-GB" dirty="0"/>
              <a:t>Clarisse et al., AMT 2019 </a:t>
            </a:r>
            <a:r>
              <a:rPr lang="en-GB" dirty="0">
                <a:hlinkClick r:id="rId11"/>
              </a:rPr>
              <a:t>https://doi.org/10.5194/amt-12-5457-2019</a:t>
            </a:r>
            <a:endParaRPr lang="en-GB" dirty="0"/>
          </a:p>
          <a:p>
            <a:pPr marL="0" lvl="1"/>
            <a:r>
              <a:rPr lang="en-GB" dirty="0">
                <a:solidFill>
                  <a:schemeClr val="tx1"/>
                </a:solidFill>
              </a:rPr>
              <a:t>Guo et al., JGR-Atm. 2021 </a:t>
            </a:r>
            <a:r>
              <a:rPr lang="en-GB" dirty="0">
                <a:hlinkClick r:id="rId12"/>
              </a:rPr>
              <a:t>https://doi.org/10.1029/2020JD033475</a:t>
            </a:r>
            <a:endParaRPr lang="en-GB" dirty="0">
              <a:solidFill>
                <a:schemeClr val="tx1"/>
              </a:solidFill>
            </a:endParaRPr>
          </a:p>
          <a:p>
            <a:pPr marL="0" lvl="1"/>
            <a:r>
              <a:rPr lang="en-GB" dirty="0">
                <a:solidFill>
                  <a:schemeClr val="tx1"/>
                </a:solidFill>
              </a:rPr>
              <a:t>Van Damme et al., ERL 2021 </a:t>
            </a:r>
            <a:r>
              <a:rPr lang="en-GB" dirty="0">
                <a:hlinkClick r:id="rId13"/>
              </a:rPr>
              <a:t>https://doi.org/10.1088/1748-9326/abd5e0</a:t>
            </a:r>
            <a:r>
              <a:rPr lang="en-GB" dirty="0"/>
              <a:t> </a:t>
            </a:r>
          </a:p>
          <a:p>
            <a:pPr algn="l">
              <a:spcBef>
                <a:spcPts val="600"/>
              </a:spcBef>
            </a:pPr>
            <a:r>
              <a:rPr lang="fr-BE" sz="1800" b="1" u="sng" dirty="0" err="1">
                <a:solidFill>
                  <a:schemeClr val="tx1"/>
                </a:solidFill>
              </a:rPr>
              <a:t>Related</a:t>
            </a:r>
            <a:r>
              <a:rPr lang="fr-BE" sz="1800" b="1" u="sng" dirty="0">
                <a:solidFill>
                  <a:schemeClr val="tx1"/>
                </a:solidFill>
              </a:rPr>
              <a:t> Poster :</a:t>
            </a:r>
          </a:p>
          <a:p>
            <a:pPr marL="285750" lvl="0" indent="-285750" algn="l">
              <a:buFont typeface="Calibri" panose="020F0502020204030204" pitchFamily="34" charset="0"/>
              <a:buChar char="-"/>
            </a:pPr>
            <a:r>
              <a:rPr lang="fr-BE" sz="1800" dirty="0">
                <a:solidFill>
                  <a:schemeClr val="tx1"/>
                </a:solidFill>
              </a:rPr>
              <a:t>Franco, B. et al.: </a:t>
            </a:r>
            <a:r>
              <a:rPr lang="en-GB" sz="1800" dirty="0">
                <a:solidFill>
                  <a:schemeClr val="tx1"/>
                </a:solidFill>
              </a:rPr>
              <a:t>Decadal datasets of major oxygenated volatile organic compounds retrieved from IASI satellite measurements</a:t>
            </a:r>
            <a:endParaRPr lang="fr-BE" sz="1800" dirty="0">
              <a:solidFill>
                <a:schemeClr val="tx1"/>
              </a:solidFill>
            </a:endParaRPr>
          </a:p>
          <a:p>
            <a:pPr marL="285750" lvl="0" indent="-285750" algn="l">
              <a:buFont typeface="Calibri" panose="020F0502020204030204" pitchFamily="34" charset="0"/>
              <a:buChar char="-"/>
            </a:pPr>
            <a:r>
              <a:rPr lang="fr-BE" sz="1800" dirty="0">
                <a:solidFill>
                  <a:schemeClr val="tx1"/>
                </a:solidFill>
              </a:rPr>
              <a:t>Noppen, L. et al.: </a:t>
            </a:r>
            <a:r>
              <a:rPr lang="en-GB" sz="1800" dirty="0">
                <a:solidFill>
                  <a:schemeClr val="tx1"/>
                </a:solidFill>
              </a:rPr>
              <a:t>Aircraft observations of NO</a:t>
            </a:r>
            <a:r>
              <a:rPr lang="en-GB" sz="1800" baseline="-25000" dirty="0">
                <a:solidFill>
                  <a:schemeClr val="tx1"/>
                </a:solidFill>
              </a:rPr>
              <a:t>2</a:t>
            </a:r>
            <a:r>
              <a:rPr lang="en-GB" sz="1800" dirty="0">
                <a:solidFill>
                  <a:schemeClr val="tx1"/>
                </a:solidFill>
              </a:rPr>
              <a:t> and NH</a:t>
            </a:r>
            <a:r>
              <a:rPr lang="en-GB" sz="1800" baseline="-25000" dirty="0">
                <a:solidFill>
                  <a:schemeClr val="tx1"/>
                </a:solidFill>
              </a:rPr>
              <a:t>3</a:t>
            </a:r>
            <a:r>
              <a:rPr lang="en-GB" sz="1800" dirty="0">
                <a:solidFill>
                  <a:schemeClr val="tx1"/>
                </a:solidFill>
              </a:rPr>
              <a:t> over selected locations in Germany</a:t>
            </a:r>
            <a:endParaRPr lang="fr-BE" sz="1800" dirty="0">
              <a:solidFill>
                <a:schemeClr val="tx1"/>
              </a:solidFill>
            </a:endParaRPr>
          </a:p>
          <a:p>
            <a:pPr marL="285750" lvl="0" indent="-285750" algn="l">
              <a:buFont typeface="Calibri" panose="020F0502020204030204" pitchFamily="34" charset="0"/>
              <a:buChar char="-"/>
            </a:pPr>
            <a:r>
              <a:rPr lang="fr-BE" sz="1800" dirty="0">
                <a:solidFill>
                  <a:schemeClr val="tx1"/>
                </a:solidFill>
              </a:rPr>
              <a:t>Van Damme, M. et al.: Validation of IASI-NH</a:t>
            </a:r>
            <a:r>
              <a:rPr lang="fr-BE" sz="1800" baseline="-25000" dirty="0">
                <a:solidFill>
                  <a:schemeClr val="tx1"/>
                </a:solidFill>
              </a:rPr>
              <a:t>3</a:t>
            </a:r>
            <a:r>
              <a:rPr lang="fr-BE" sz="1800" dirty="0">
                <a:solidFill>
                  <a:schemeClr val="tx1"/>
                </a:solidFill>
              </a:rPr>
              <a:t> </a:t>
            </a:r>
            <a:r>
              <a:rPr lang="fr-BE" sz="1800" dirty="0" err="1">
                <a:solidFill>
                  <a:schemeClr val="tx1"/>
                </a:solidFill>
              </a:rPr>
              <a:t>measurements</a:t>
            </a:r>
            <a:endParaRPr lang="fr-BE" sz="1800" dirty="0">
              <a:solidFill>
                <a:schemeClr val="tx1"/>
              </a:solidFill>
            </a:endParaRPr>
          </a:p>
          <a:p>
            <a:pPr lvl="0" algn="l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5124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E948A-2A66-46BF-993A-D4221F202943}" type="datetime1">
              <a:rPr lang="fr-FR" smtClean="0"/>
              <a:t>17/02/2022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IASI LATMOS - ULB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4802241" y="9002163"/>
            <a:ext cx="1345810" cy="557762"/>
          </a:xfrm>
        </p:spPr>
        <p:txBody>
          <a:bodyPr/>
          <a:lstStyle/>
          <a:p>
            <a:fld id="{52CEA935-C22D-49F9-A2CC-0D06D247411E}" type="slidenum">
              <a:rPr lang="fr-FR" smtClean="0"/>
              <a:t>27</a:t>
            </a:fld>
            <a:endParaRPr lang="fr-FR"/>
          </a:p>
        </p:txBody>
      </p:sp>
      <p:sp>
        <p:nvSpPr>
          <p:cNvPr id="91" name="Title 3">
            <a:extLst>
              <a:ext uri="{FF2B5EF4-FFF2-40B4-BE49-F238E27FC236}">
                <a16:creationId xmlns:a16="http://schemas.microsoft.com/office/drawing/2014/main" id="{EC85C6C1-1EF1-4542-A78D-19BF1FAC5953}"/>
              </a:ext>
            </a:extLst>
          </p:cNvPr>
          <p:cNvSpPr txBox="1">
            <a:spLocks/>
          </p:cNvSpPr>
          <p:nvPr/>
        </p:nvSpPr>
        <p:spPr>
          <a:xfrm>
            <a:off x="469900" y="1111191"/>
            <a:ext cx="1981200" cy="396000"/>
          </a:xfrm>
          <a:prstGeom prst="rect">
            <a:avLst/>
          </a:prstGeom>
          <a:solidFill>
            <a:srgbClr val="0069B4"/>
          </a:solidFill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005A9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spcBef>
                <a:spcPct val="50000"/>
              </a:spcBef>
            </a:pPr>
            <a:r>
              <a:rPr lang="en-GB" sz="2200" dirty="0">
                <a:solidFill>
                  <a:schemeClr val="bg1"/>
                </a:solidFill>
              </a:rPr>
              <a:t>Oversampling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D0F5D352-63BD-45FB-A12C-0DF9E42599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415" y="6497465"/>
            <a:ext cx="4860053" cy="2670202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571DB2D2-9675-4568-A649-AB9381485D9E}"/>
              </a:ext>
            </a:extLst>
          </p:cNvPr>
          <p:cNvSpPr/>
          <p:nvPr/>
        </p:nvSpPr>
        <p:spPr>
          <a:xfrm>
            <a:off x="700202" y="4963246"/>
            <a:ext cx="347524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 </a:t>
            </a:r>
            <a:r>
              <a:rPr lang="en-GB" sz="1600" dirty="0">
                <a:sym typeface="Wingdings" panose="05000000000000000000" pitchFamily="2" charset="2"/>
              </a:rPr>
              <a:t> </a:t>
            </a:r>
            <a:r>
              <a:rPr lang="en-GB" sz="1600" dirty="0"/>
              <a:t>Typical Natron conditions: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/>
              <a:t>pH = 10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/>
              <a:t>T° = 35°C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/>
              <a:t>92% of </a:t>
            </a:r>
            <a:r>
              <a:rPr lang="en-GB" sz="1600" dirty="0" err="1"/>
              <a:t>ammoniacal</a:t>
            </a:r>
            <a:r>
              <a:rPr lang="en-GB" sz="1600" dirty="0"/>
              <a:t> N in solution is present as NH</a:t>
            </a:r>
            <a:r>
              <a:rPr lang="en-GB" sz="1600" baseline="-25000" dirty="0"/>
              <a:t>3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2E25534-6A64-4120-9C11-966027001212}"/>
              </a:ext>
            </a:extLst>
          </p:cNvPr>
          <p:cNvSpPr txBox="1"/>
          <p:nvPr/>
        </p:nvSpPr>
        <p:spPr>
          <a:xfrm>
            <a:off x="3800181" y="2514600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i="1" dirty="0"/>
              <a:t>Lake Natron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36B4E814-52FA-4AD1-895D-F66B1BD38C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1623" y="2337330"/>
            <a:ext cx="2506724" cy="2505825"/>
          </a:xfrm>
          <a:prstGeom prst="rect">
            <a:avLst/>
          </a:prstGeom>
        </p:spPr>
      </p:pic>
      <p:sp>
        <p:nvSpPr>
          <p:cNvPr id="54" name="Down Arrow 72">
            <a:extLst>
              <a:ext uri="{FF2B5EF4-FFF2-40B4-BE49-F238E27FC236}">
                <a16:creationId xmlns:a16="http://schemas.microsoft.com/office/drawing/2014/main" id="{290A2D2C-71AC-4A19-8A12-465755837FE7}"/>
              </a:ext>
            </a:extLst>
          </p:cNvPr>
          <p:cNvSpPr/>
          <p:nvPr/>
        </p:nvSpPr>
        <p:spPr>
          <a:xfrm rot="19260000" flipV="1">
            <a:off x="3155034" y="3875985"/>
            <a:ext cx="180000" cy="360000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5" name="TextBox 30">
            <a:extLst>
              <a:ext uri="{FF2B5EF4-FFF2-40B4-BE49-F238E27FC236}">
                <a16:creationId xmlns:a16="http://schemas.microsoft.com/office/drawing/2014/main" id="{20134462-3241-4C83-B2A0-2CC48E0B6C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4521" y="1771521"/>
            <a:ext cx="27809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sz="2000" b="1" u="sng" dirty="0"/>
              <a:t>Natural</a:t>
            </a:r>
            <a:endParaRPr lang="fr-BE" sz="2000" b="1" u="sng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CF543B2-A9F6-42D7-A000-3A1DB9F66D8E}"/>
              </a:ext>
            </a:extLst>
          </p:cNvPr>
          <p:cNvSpPr/>
          <p:nvPr/>
        </p:nvSpPr>
        <p:spPr>
          <a:xfrm>
            <a:off x="-1387151" y="6270171"/>
            <a:ext cx="655208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Picture: http://animalia-life.club/other/lesser-flamingo-lake-natron.html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14E4DA50-A3E6-451C-803E-537DAC311C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"/>
          <a:stretch/>
        </p:blipFill>
        <p:spPr>
          <a:xfrm>
            <a:off x="8676132" y="1120991"/>
            <a:ext cx="2157439" cy="324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53AEDDDF-259F-4A47-A9E3-F548AE0797A1}"/>
              </a:ext>
            </a:extLst>
          </p:cNvPr>
          <p:cNvSpPr/>
          <p:nvPr/>
        </p:nvSpPr>
        <p:spPr>
          <a:xfrm>
            <a:off x="8687782" y="1152097"/>
            <a:ext cx="2162999" cy="3204000"/>
          </a:xfrm>
          <a:prstGeom prst="rect">
            <a:avLst/>
          </a:prstGeom>
          <a:noFill/>
          <a:ln w="38100">
            <a:solidFill>
              <a:srgbClr val="7D7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8F3F5D6F-EE44-47AC-8F49-A9255B9AC64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6703" y="1120991"/>
            <a:ext cx="2213000" cy="324000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5EC39029-5635-40EE-BB61-C5070725E6D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6974" y="4764749"/>
            <a:ext cx="4498532" cy="3808358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736A27B4-93B5-42C8-B845-322A0B15E863}"/>
              </a:ext>
            </a:extLst>
          </p:cNvPr>
          <p:cNvSpPr/>
          <p:nvPr/>
        </p:nvSpPr>
        <p:spPr>
          <a:xfrm>
            <a:off x="6075938" y="1121850"/>
            <a:ext cx="2142352" cy="320400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Down Arrow 31">
            <a:extLst>
              <a:ext uri="{FF2B5EF4-FFF2-40B4-BE49-F238E27FC236}">
                <a16:creationId xmlns:a16="http://schemas.microsoft.com/office/drawing/2014/main" id="{08EFB120-4D61-4ED5-8B7E-F17E8D50345B}"/>
              </a:ext>
            </a:extLst>
          </p:cNvPr>
          <p:cNvSpPr/>
          <p:nvPr/>
        </p:nvSpPr>
        <p:spPr>
          <a:xfrm flipV="1">
            <a:off x="10497046" y="8522619"/>
            <a:ext cx="179921" cy="386804"/>
          </a:xfrm>
          <a:prstGeom prst="downArrow">
            <a:avLst/>
          </a:prstGeom>
          <a:solidFill>
            <a:srgbClr val="7D7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695B08A5-FB87-4382-BD30-86A4F2B37E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16366" y="1132428"/>
            <a:ext cx="2112408" cy="3240000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CB96E093-C8EB-4D67-81AC-28B942851BB7}"/>
              </a:ext>
            </a:extLst>
          </p:cNvPr>
          <p:cNvSpPr/>
          <p:nvPr/>
        </p:nvSpPr>
        <p:spPr>
          <a:xfrm>
            <a:off x="11320698" y="1138779"/>
            <a:ext cx="2108076" cy="3204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Down Arrow 35">
            <a:extLst>
              <a:ext uri="{FF2B5EF4-FFF2-40B4-BE49-F238E27FC236}">
                <a16:creationId xmlns:a16="http://schemas.microsoft.com/office/drawing/2014/main" id="{93645B09-3CC4-4DBB-BC86-75638E0E9179}"/>
              </a:ext>
            </a:extLst>
          </p:cNvPr>
          <p:cNvSpPr/>
          <p:nvPr/>
        </p:nvSpPr>
        <p:spPr>
          <a:xfrm flipV="1">
            <a:off x="10572245" y="8525455"/>
            <a:ext cx="179921" cy="386804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7" name="Down Arrow 36">
            <a:extLst>
              <a:ext uri="{FF2B5EF4-FFF2-40B4-BE49-F238E27FC236}">
                <a16:creationId xmlns:a16="http://schemas.microsoft.com/office/drawing/2014/main" id="{7D549F25-78C6-4D71-AD84-7269F990CD7C}"/>
              </a:ext>
            </a:extLst>
          </p:cNvPr>
          <p:cNvSpPr/>
          <p:nvPr/>
        </p:nvSpPr>
        <p:spPr>
          <a:xfrm flipV="1">
            <a:off x="9695273" y="8522619"/>
            <a:ext cx="179921" cy="386804"/>
          </a:xfrm>
          <a:prstGeom prst="down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B269933-14EB-4917-A654-80EE732090D5}"/>
              </a:ext>
            </a:extLst>
          </p:cNvPr>
          <p:cNvSpPr txBox="1"/>
          <p:nvPr/>
        </p:nvSpPr>
        <p:spPr>
          <a:xfrm rot="16200000">
            <a:off x="6130288" y="6289561"/>
            <a:ext cx="1470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FF0000"/>
                </a:solidFill>
              </a:rPr>
              <a:t>NH</a:t>
            </a:r>
            <a:r>
              <a:rPr lang="en-GB" sz="1600" b="1" baseline="-25000" dirty="0">
                <a:solidFill>
                  <a:srgbClr val="FF0000"/>
                </a:solidFill>
              </a:rPr>
              <a:t>3</a:t>
            </a:r>
          </a:p>
          <a:p>
            <a:pPr algn="ctr"/>
            <a:r>
              <a:rPr lang="en-GB" sz="1600" dirty="0">
                <a:solidFill>
                  <a:srgbClr val="FF0000"/>
                </a:solidFill>
              </a:rPr>
              <a:t>(</a:t>
            </a:r>
            <a:r>
              <a:rPr lang="en-GB" sz="1600" dirty="0" err="1">
                <a:solidFill>
                  <a:srgbClr val="FF0000"/>
                </a:solidFill>
              </a:rPr>
              <a:t>molec</a:t>
            </a:r>
            <a:r>
              <a:rPr lang="en-GB" sz="1600" dirty="0">
                <a:solidFill>
                  <a:srgbClr val="FF0000"/>
                </a:solidFill>
              </a:rPr>
              <a:t>/cm</a:t>
            </a:r>
            <a:r>
              <a:rPr lang="en-GB" sz="1600" baseline="30000" dirty="0">
                <a:solidFill>
                  <a:srgbClr val="FF0000"/>
                </a:solidFill>
              </a:rPr>
              <a:t>2</a:t>
            </a:r>
            <a:r>
              <a:rPr lang="en-GB" sz="16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57FEF97-B52C-424B-AB19-BF83023507A0}"/>
              </a:ext>
            </a:extLst>
          </p:cNvPr>
          <p:cNvSpPr txBox="1"/>
          <p:nvPr/>
        </p:nvSpPr>
        <p:spPr>
          <a:xfrm rot="5400000">
            <a:off x="11432793" y="6327923"/>
            <a:ext cx="1470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0000FF"/>
                </a:solidFill>
              </a:rPr>
              <a:t>Lake area</a:t>
            </a:r>
            <a:endParaRPr lang="en-GB" sz="1600" b="1" baseline="-25000" dirty="0">
              <a:solidFill>
                <a:srgbClr val="0000FF"/>
              </a:solidFill>
            </a:endParaRPr>
          </a:p>
          <a:p>
            <a:pPr algn="ctr"/>
            <a:r>
              <a:rPr lang="en-GB" sz="1600" dirty="0">
                <a:solidFill>
                  <a:srgbClr val="0000FF"/>
                </a:solidFill>
              </a:rPr>
              <a:t>(normalized)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00D3574-6BAC-49D5-AA40-3E143B5F2BDC}"/>
              </a:ext>
            </a:extLst>
          </p:cNvPr>
          <p:cNvSpPr txBox="1"/>
          <p:nvPr/>
        </p:nvSpPr>
        <p:spPr>
          <a:xfrm>
            <a:off x="12085286" y="1800784"/>
            <a:ext cx="852045" cy="252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00"/>
              </a:lnSpc>
            </a:pPr>
            <a:r>
              <a:rPr lang="en-GB" sz="1600" b="1" dirty="0">
                <a:solidFill>
                  <a:srgbClr val="FF0000"/>
                </a:solidFill>
              </a:rPr>
              <a:t>NH</a:t>
            </a:r>
            <a:r>
              <a:rPr lang="en-GB" sz="1600" b="1" baseline="-25000" dirty="0">
                <a:solidFill>
                  <a:srgbClr val="FF0000"/>
                </a:solidFill>
              </a:rPr>
              <a:t>3</a:t>
            </a:r>
            <a:endParaRPr lang="en-GB" sz="1100" b="1" baseline="-25000" dirty="0">
              <a:solidFill>
                <a:srgbClr val="FF0000"/>
              </a:solidFill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153FB4C2-DD9E-4D3A-8998-6F108FC1101C}"/>
              </a:ext>
            </a:extLst>
          </p:cNvPr>
          <p:cNvSpPr txBox="1"/>
          <p:nvPr/>
        </p:nvSpPr>
        <p:spPr>
          <a:xfrm>
            <a:off x="12974208" y="4952524"/>
            <a:ext cx="4064929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sz="2400" dirty="0"/>
              <a:t>Massive NH</a:t>
            </a:r>
            <a:r>
              <a:rPr lang="en-GB" sz="2400" baseline="-25000" dirty="0"/>
              <a:t>3</a:t>
            </a:r>
            <a:r>
              <a:rPr lang="en-GB" sz="2400" dirty="0"/>
              <a:t> emissions occur over Natron’s main mudflat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2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400" dirty="0"/>
              <a:t>NH</a:t>
            </a:r>
            <a:r>
              <a:rPr lang="en-GB" sz="2400" baseline="-25000" dirty="0"/>
              <a:t>3</a:t>
            </a:r>
            <a:r>
              <a:rPr lang="en-GB" sz="2400" dirty="0"/>
              <a:t> </a:t>
            </a:r>
            <a:r>
              <a:rPr lang="en-GB" sz="2400" b="1" dirty="0"/>
              <a:t>volatilization</a:t>
            </a:r>
            <a:r>
              <a:rPr lang="en-GB" sz="2400" dirty="0"/>
              <a:t> linked to the </a:t>
            </a:r>
            <a:r>
              <a:rPr lang="en-GB" sz="2400" b="1" dirty="0"/>
              <a:t>drying processes</a:t>
            </a:r>
            <a:r>
              <a:rPr lang="en-GB" sz="2400" dirty="0"/>
              <a:t> of the lake may be related to the </a:t>
            </a:r>
            <a:r>
              <a:rPr lang="en-GB" sz="2400" b="1" dirty="0"/>
              <a:t>decay of algae </a:t>
            </a:r>
            <a:r>
              <a:rPr lang="en-GB" sz="2400" dirty="0"/>
              <a:t>(but series of natural processes at play)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42D91D4-A3D1-4BAC-B087-F29C64B4AF50}"/>
              </a:ext>
            </a:extLst>
          </p:cNvPr>
          <p:cNvSpPr txBox="1"/>
          <p:nvPr/>
        </p:nvSpPr>
        <p:spPr>
          <a:xfrm>
            <a:off x="14800931" y="8839200"/>
            <a:ext cx="255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Clarisse et al., Sci. Rep. 2019</a:t>
            </a:r>
          </a:p>
        </p:txBody>
      </p:sp>
      <p:sp>
        <p:nvSpPr>
          <p:cNvPr id="32" name="Espace réservé du texte 7">
            <a:extLst>
              <a:ext uri="{FF2B5EF4-FFF2-40B4-BE49-F238E27FC236}">
                <a16:creationId xmlns:a16="http://schemas.microsoft.com/office/drawing/2014/main" id="{50FC1C4E-4ACB-47D2-BCE4-14E8695732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2214" y="152400"/>
            <a:ext cx="14107317" cy="533400"/>
          </a:xfrm>
        </p:spPr>
        <p:txBody>
          <a:bodyPr>
            <a:normAutofit/>
          </a:bodyPr>
          <a:lstStyle/>
          <a:p>
            <a:pPr algn="r"/>
            <a:r>
              <a:rPr lang="fr-FR" dirty="0">
                <a:solidFill>
                  <a:schemeClr val="accent1"/>
                </a:solidFill>
              </a:rPr>
              <a:t>Introduction          IASI-NH</a:t>
            </a:r>
            <a:r>
              <a:rPr lang="fr-FR" baseline="-25000" dirty="0">
                <a:solidFill>
                  <a:schemeClr val="accent1"/>
                </a:solidFill>
              </a:rPr>
              <a:t>3</a:t>
            </a:r>
            <a:r>
              <a:rPr lang="fr-FR" dirty="0">
                <a:solidFill>
                  <a:schemeClr val="accent1"/>
                </a:solidFill>
              </a:rPr>
              <a:t> data record          </a:t>
            </a:r>
            <a:r>
              <a:rPr lang="fr-FR" dirty="0"/>
              <a:t>Point Sources          </a:t>
            </a:r>
            <a:r>
              <a:rPr lang="fr-FR" dirty="0">
                <a:solidFill>
                  <a:schemeClr val="accent1"/>
                </a:solidFill>
              </a:rPr>
              <a:t>Trends</a:t>
            </a:r>
          </a:p>
        </p:txBody>
      </p:sp>
    </p:spTree>
    <p:extLst>
      <p:ext uri="{BB962C8B-B14F-4D97-AF65-F5344CB8AC3E}">
        <p14:creationId xmlns:p14="http://schemas.microsoft.com/office/powerpoint/2010/main" val="323534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picture containing map&#10;&#10;Description automatically generated">
            <a:extLst>
              <a:ext uri="{FF2B5EF4-FFF2-40B4-BE49-F238E27FC236}">
                <a16:creationId xmlns:a16="http://schemas.microsoft.com/office/drawing/2014/main" id="{CB70647E-918D-4794-AE33-5FF910FC1F6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0410" y="1313474"/>
            <a:ext cx="11979441" cy="7721346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E948A-2A66-46BF-993A-D4221F202943}" type="datetime1">
              <a:rPr lang="fr-FR" smtClean="0"/>
              <a:t>17/02/2022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IASI LATMOS - ULB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4802241" y="9002163"/>
            <a:ext cx="1345810" cy="557762"/>
          </a:xfrm>
        </p:spPr>
        <p:txBody>
          <a:bodyPr/>
          <a:lstStyle/>
          <a:p>
            <a:fld id="{52CEA935-C22D-49F9-A2CC-0D06D247411E}" type="slidenum">
              <a:rPr lang="fr-FR" smtClean="0"/>
              <a:t>28</a:t>
            </a:fld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192214" y="152400"/>
            <a:ext cx="14107317" cy="533400"/>
          </a:xfrm>
        </p:spPr>
        <p:txBody>
          <a:bodyPr>
            <a:normAutofit/>
          </a:bodyPr>
          <a:lstStyle/>
          <a:p>
            <a:pPr algn="r"/>
            <a:r>
              <a:rPr lang="fr-FR" dirty="0">
                <a:solidFill>
                  <a:schemeClr val="accent1"/>
                </a:solidFill>
              </a:rPr>
              <a:t>Introduction          IASI-NH</a:t>
            </a:r>
            <a:r>
              <a:rPr lang="fr-FR" baseline="-25000" dirty="0">
                <a:solidFill>
                  <a:schemeClr val="accent1"/>
                </a:solidFill>
              </a:rPr>
              <a:t>3</a:t>
            </a:r>
            <a:r>
              <a:rPr lang="fr-FR" dirty="0">
                <a:solidFill>
                  <a:schemeClr val="accent1"/>
                </a:solidFill>
              </a:rPr>
              <a:t> data record          Point Sources  </a:t>
            </a:r>
            <a:r>
              <a:rPr lang="fr-FR" dirty="0"/>
              <a:t>        Trends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15DCD7-357C-4C53-BC59-E5B5550BDF4C}"/>
              </a:ext>
            </a:extLst>
          </p:cNvPr>
          <p:cNvSpPr txBox="1"/>
          <p:nvPr/>
        </p:nvSpPr>
        <p:spPr>
          <a:xfrm>
            <a:off x="105099" y="872417"/>
            <a:ext cx="8679542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GB" sz="2400" b="1" u="sng" dirty="0">
                <a:latin typeface="Calibri" pitchFamily="34" charset="0"/>
              </a:rPr>
              <a:t>Extending the time-series: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66B8FDB-0036-4B47-9ADA-9B2539C891B7}"/>
              </a:ext>
            </a:extLst>
          </p:cNvPr>
          <p:cNvGrpSpPr/>
          <p:nvPr/>
        </p:nvGrpSpPr>
        <p:grpSpPr>
          <a:xfrm>
            <a:off x="1730773" y="3426534"/>
            <a:ext cx="13803993" cy="3644147"/>
            <a:chOff x="1730773" y="3426534"/>
            <a:chExt cx="13803993" cy="3644147"/>
          </a:xfrm>
        </p:grpSpPr>
        <p:pic>
          <p:nvPicPr>
            <p:cNvPr id="31" name="Picture 30" descr="Chart, line chart&#10;&#10;Description automatically generated">
              <a:extLst>
                <a:ext uri="{FF2B5EF4-FFF2-40B4-BE49-F238E27FC236}">
                  <a16:creationId xmlns:a16="http://schemas.microsoft.com/office/drawing/2014/main" id="{05E0F263-9A5E-4495-BF9F-38E8E2787D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30773" y="3426534"/>
              <a:ext cx="13318092" cy="3279066"/>
            </a:xfrm>
            <a:prstGeom prst="rect">
              <a:avLst/>
            </a:prstGeom>
          </p:spPr>
        </p:pic>
        <p:pic>
          <p:nvPicPr>
            <p:cNvPr id="33" name="Picture 32" descr="Chart, line chart&#10;&#10;Description automatically generated">
              <a:extLst>
                <a:ext uri="{FF2B5EF4-FFF2-40B4-BE49-F238E27FC236}">
                  <a16:creationId xmlns:a16="http://schemas.microsoft.com/office/drawing/2014/main" id="{5CFC6D93-FF14-487C-8960-8ECB93E3A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16674" y="6716486"/>
              <a:ext cx="13318092" cy="354195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2829E92-9F4A-4650-B640-F335E3ED223D}"/>
              </a:ext>
            </a:extLst>
          </p:cNvPr>
          <p:cNvGrpSpPr>
            <a:grpSpLocks noChangeAspect="1"/>
          </p:cNvGrpSpPr>
          <p:nvPr/>
        </p:nvGrpSpPr>
        <p:grpSpPr>
          <a:xfrm>
            <a:off x="987663" y="4148778"/>
            <a:ext cx="842378" cy="2567708"/>
            <a:chOff x="1038651" y="3981450"/>
            <a:chExt cx="997039" cy="3039140"/>
          </a:xfrm>
        </p:grpSpPr>
        <p:pic>
          <p:nvPicPr>
            <p:cNvPr id="35" name="Picture 34" descr="Timeline&#10;&#10;Description automatically generated">
              <a:extLst>
                <a:ext uri="{FF2B5EF4-FFF2-40B4-BE49-F238E27FC236}">
                  <a16:creationId xmlns:a16="http://schemas.microsoft.com/office/drawing/2014/main" id="{106AE85E-3244-4377-BBFD-20881D3045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8651" y="3981450"/>
              <a:ext cx="580004" cy="3039140"/>
            </a:xfrm>
            <a:prstGeom prst="rect">
              <a:avLst/>
            </a:prstGeom>
          </p:spPr>
        </p:pic>
        <p:pic>
          <p:nvPicPr>
            <p:cNvPr id="36" name="Picture 35" descr="Timeline&#10;&#10;Description automatically generated">
              <a:extLst>
                <a:ext uri="{FF2B5EF4-FFF2-40B4-BE49-F238E27FC236}">
                  <a16:creationId xmlns:a16="http://schemas.microsoft.com/office/drawing/2014/main" id="{D7A07B04-C567-4AB8-B4F2-36C27C8C4B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368"/>
            <a:stretch/>
          </p:blipFill>
          <p:spPr>
            <a:xfrm>
              <a:off x="1575299" y="4029369"/>
              <a:ext cx="460391" cy="2392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594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GB" sz="3600" dirty="0"/>
              <a:t>Satellite monitoring of ammonia: </a:t>
            </a:r>
            <a:br>
              <a:rPr lang="en-GB" sz="3600" dirty="0"/>
            </a:br>
            <a:r>
              <a:rPr lang="en-GB" sz="3600" dirty="0"/>
              <a:t>from point sources to long-term trends</a:t>
            </a:r>
            <a:endParaRPr lang="fr-FR" sz="36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r-FR" dirty="0"/>
              <a:t>Van Damme M., Clarisse L., Franco B.,  </a:t>
            </a:r>
            <a:r>
              <a:rPr lang="fr-FR" dirty="0" err="1"/>
              <a:t>Whitburn</a:t>
            </a:r>
            <a:r>
              <a:rPr lang="fr-FR" dirty="0"/>
              <a:t> S., Hadji-Lazaro J., </a:t>
            </a:r>
            <a:r>
              <a:rPr lang="fr-FR" dirty="0" err="1"/>
              <a:t>Hurtmans</a:t>
            </a:r>
            <a:r>
              <a:rPr lang="fr-FR" dirty="0"/>
              <a:t> D., Clerbaux C., Coheur P.-F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EEFAB31-EFBD-4F8F-8156-7A4C6C3743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331" y="654122"/>
            <a:ext cx="7772400" cy="58293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F2CC224-7D6E-43FE-9347-CF51C0EF8DCE}"/>
              </a:ext>
            </a:extLst>
          </p:cNvPr>
          <p:cNvSpPr txBox="1"/>
          <p:nvPr/>
        </p:nvSpPr>
        <p:spPr>
          <a:xfrm>
            <a:off x="9107316" y="1487638"/>
            <a:ext cx="7487616" cy="447814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l"/>
            <a:r>
              <a:rPr lang="fr-BE" sz="1800" b="1" u="sng" dirty="0" err="1">
                <a:solidFill>
                  <a:schemeClr val="tx1"/>
                </a:solidFill>
              </a:rPr>
              <a:t>References</a:t>
            </a:r>
            <a:r>
              <a:rPr lang="fr-BE" sz="1800" b="1" u="sng" dirty="0">
                <a:solidFill>
                  <a:schemeClr val="tx1"/>
                </a:solidFill>
              </a:rPr>
              <a:t> :</a:t>
            </a:r>
          </a:p>
          <a:p>
            <a:pPr lvl="0" algn="l"/>
            <a:r>
              <a:rPr lang="fr-BE" sz="1800" dirty="0" err="1">
                <a:solidFill>
                  <a:schemeClr val="tx1"/>
                </a:solidFill>
              </a:rPr>
              <a:t>Whitburn</a:t>
            </a:r>
            <a:r>
              <a:rPr lang="fr-BE" sz="1800" dirty="0">
                <a:solidFill>
                  <a:schemeClr val="tx1"/>
                </a:solidFill>
              </a:rPr>
              <a:t> et al., JGR-</a:t>
            </a:r>
            <a:r>
              <a:rPr lang="fr-BE" sz="1800" dirty="0" err="1">
                <a:solidFill>
                  <a:schemeClr val="tx1"/>
                </a:solidFill>
              </a:rPr>
              <a:t>Atm</a:t>
            </a:r>
            <a:r>
              <a:rPr lang="fr-BE" sz="1800" dirty="0">
                <a:solidFill>
                  <a:schemeClr val="tx1"/>
                </a:solidFill>
              </a:rPr>
              <a:t> 2016 </a:t>
            </a:r>
            <a:r>
              <a:rPr lang="en-GB" sz="1800" dirty="0">
                <a:hlinkClick r:id="rId3"/>
              </a:rPr>
              <a:t>https://doi.org/10.1002/2016JD024828</a:t>
            </a:r>
            <a:endParaRPr lang="en-GB" sz="1800" dirty="0"/>
          </a:p>
          <a:p>
            <a:pPr lvl="0" algn="l"/>
            <a:r>
              <a:rPr lang="fr-BE" sz="1800" dirty="0">
                <a:solidFill>
                  <a:schemeClr val="tx1"/>
                </a:solidFill>
              </a:rPr>
              <a:t>Van Damme et al., AMT 2017 </a:t>
            </a:r>
            <a:r>
              <a:rPr lang="en-GB" sz="1800" dirty="0">
                <a:hlinkClick r:id="rId4"/>
              </a:rPr>
              <a:t>https://doi.org/10.5194/amt-10-4905-2017</a:t>
            </a:r>
            <a:endParaRPr lang="en-GB" sz="1800" dirty="0"/>
          </a:p>
          <a:p>
            <a:pPr algn="l"/>
            <a:r>
              <a:rPr lang="en-GB" sz="1800" dirty="0">
                <a:solidFill>
                  <a:schemeClr val="tx1"/>
                </a:solidFill>
              </a:rPr>
              <a:t>Van Damme et al., Nature 2018 </a:t>
            </a:r>
            <a:r>
              <a:rPr lang="en-GB" sz="1800" dirty="0">
                <a:hlinkClick r:id="rId5"/>
              </a:rPr>
              <a:t>https://doi.org/10.1038/s41586-018-0747-1</a:t>
            </a:r>
            <a:endParaRPr lang="en-GB" sz="1800" dirty="0"/>
          </a:p>
          <a:p>
            <a:pPr lvl="0" algn="l"/>
            <a:r>
              <a:rPr lang="fr-BE" sz="1800" dirty="0">
                <a:solidFill>
                  <a:schemeClr val="tx1"/>
                </a:solidFill>
              </a:rPr>
              <a:t>Franco et al., JGR-</a:t>
            </a:r>
            <a:r>
              <a:rPr lang="fr-BE" sz="1800" dirty="0" err="1">
                <a:solidFill>
                  <a:schemeClr val="tx1"/>
                </a:solidFill>
              </a:rPr>
              <a:t>Atm</a:t>
            </a:r>
            <a:r>
              <a:rPr lang="fr-BE" sz="1800" dirty="0">
                <a:solidFill>
                  <a:schemeClr val="tx1"/>
                </a:solidFill>
              </a:rPr>
              <a:t> 2018 </a:t>
            </a:r>
            <a:r>
              <a:rPr lang="fr-BE" sz="1800" dirty="0">
                <a:solidFill>
                  <a:schemeClr val="tx1"/>
                </a:solidFill>
                <a:hlinkClick r:id="rId6"/>
              </a:rPr>
              <a:t>https://doi.org/10.1029/2018JD029633</a:t>
            </a:r>
            <a:endParaRPr lang="fr-BE" sz="1800" dirty="0">
              <a:solidFill>
                <a:schemeClr val="tx1"/>
              </a:solidFill>
            </a:endParaRPr>
          </a:p>
          <a:p>
            <a:pPr marL="0" lvl="1"/>
            <a:r>
              <a:rPr lang="en-GB" dirty="0"/>
              <a:t>Clarisse et al., Sci. Rep. 2019 </a:t>
            </a:r>
            <a:r>
              <a:rPr lang="en-GB" dirty="0">
                <a:hlinkClick r:id="rId7"/>
              </a:rPr>
              <a:t>https://doi.org/10.1038/s41598-019-39935-3</a:t>
            </a:r>
            <a:endParaRPr lang="en-GB" dirty="0"/>
          </a:p>
          <a:p>
            <a:pPr marL="0" lvl="1"/>
            <a:r>
              <a:rPr lang="en-GB" dirty="0"/>
              <a:t>Clarisse et al., AMT 2019 </a:t>
            </a:r>
            <a:r>
              <a:rPr lang="en-GB" dirty="0">
                <a:hlinkClick r:id="rId8"/>
              </a:rPr>
              <a:t>https://doi.org/10.5194/amt-12-5457-2019</a:t>
            </a:r>
            <a:endParaRPr lang="en-GB" dirty="0"/>
          </a:p>
          <a:p>
            <a:pPr marL="0" lvl="1"/>
            <a:r>
              <a:rPr lang="en-GB" dirty="0">
                <a:solidFill>
                  <a:schemeClr val="tx1"/>
                </a:solidFill>
              </a:rPr>
              <a:t>Guo et al., JGR-Atm. 2021 </a:t>
            </a:r>
            <a:r>
              <a:rPr lang="en-GB" dirty="0">
                <a:hlinkClick r:id="rId9"/>
              </a:rPr>
              <a:t>https://doi.org/10.1029/2020JD033475</a:t>
            </a:r>
            <a:endParaRPr lang="en-GB" dirty="0">
              <a:solidFill>
                <a:schemeClr val="tx1"/>
              </a:solidFill>
            </a:endParaRPr>
          </a:p>
          <a:p>
            <a:pPr marL="0" lvl="1"/>
            <a:r>
              <a:rPr lang="en-GB" dirty="0">
                <a:solidFill>
                  <a:schemeClr val="tx1"/>
                </a:solidFill>
              </a:rPr>
              <a:t>Van Damme et al., ERL 2021 </a:t>
            </a:r>
            <a:r>
              <a:rPr lang="en-GB" dirty="0">
                <a:hlinkClick r:id="rId10"/>
              </a:rPr>
              <a:t>https://doi.org/10.1088/1748-9326/abd5e0</a:t>
            </a:r>
            <a:r>
              <a:rPr lang="en-GB" dirty="0"/>
              <a:t> </a:t>
            </a:r>
          </a:p>
          <a:p>
            <a:pPr algn="l">
              <a:spcBef>
                <a:spcPts val="600"/>
              </a:spcBef>
            </a:pPr>
            <a:r>
              <a:rPr lang="fr-BE" sz="1800" b="1" u="sng" dirty="0" err="1">
                <a:solidFill>
                  <a:schemeClr val="tx1"/>
                </a:solidFill>
              </a:rPr>
              <a:t>Related</a:t>
            </a:r>
            <a:r>
              <a:rPr lang="fr-BE" sz="1800" b="1" u="sng" dirty="0">
                <a:solidFill>
                  <a:schemeClr val="tx1"/>
                </a:solidFill>
              </a:rPr>
              <a:t> Poster :</a:t>
            </a:r>
          </a:p>
          <a:p>
            <a:pPr marL="285750" lvl="0" indent="-285750" algn="l">
              <a:buFont typeface="Calibri" panose="020F0502020204030204" pitchFamily="34" charset="0"/>
              <a:buChar char="-"/>
            </a:pPr>
            <a:r>
              <a:rPr lang="fr-BE" sz="1800" dirty="0">
                <a:solidFill>
                  <a:schemeClr val="tx1"/>
                </a:solidFill>
              </a:rPr>
              <a:t>Franco, B. et al.: </a:t>
            </a:r>
            <a:r>
              <a:rPr lang="en-GB" sz="1800" dirty="0">
                <a:solidFill>
                  <a:schemeClr val="tx1"/>
                </a:solidFill>
              </a:rPr>
              <a:t>Decadal datasets of major oxygenated volatile organic compounds retrieved from IASI satellite measurements</a:t>
            </a:r>
            <a:endParaRPr lang="fr-BE" sz="1800" dirty="0">
              <a:solidFill>
                <a:schemeClr val="tx1"/>
              </a:solidFill>
            </a:endParaRPr>
          </a:p>
          <a:p>
            <a:pPr marL="285750" lvl="0" indent="-285750" algn="l">
              <a:buFont typeface="Calibri" panose="020F0502020204030204" pitchFamily="34" charset="0"/>
              <a:buChar char="-"/>
            </a:pPr>
            <a:r>
              <a:rPr lang="fr-BE" sz="1800" dirty="0">
                <a:solidFill>
                  <a:schemeClr val="tx1"/>
                </a:solidFill>
              </a:rPr>
              <a:t>Noppen, L. et al.: </a:t>
            </a:r>
            <a:r>
              <a:rPr lang="en-GB" sz="1800" dirty="0">
                <a:solidFill>
                  <a:schemeClr val="tx1"/>
                </a:solidFill>
              </a:rPr>
              <a:t>Aircraft observations of NO</a:t>
            </a:r>
            <a:r>
              <a:rPr lang="en-GB" sz="1800" baseline="-25000" dirty="0">
                <a:solidFill>
                  <a:schemeClr val="tx1"/>
                </a:solidFill>
              </a:rPr>
              <a:t>2</a:t>
            </a:r>
            <a:r>
              <a:rPr lang="en-GB" sz="1800" dirty="0">
                <a:solidFill>
                  <a:schemeClr val="tx1"/>
                </a:solidFill>
              </a:rPr>
              <a:t> and NH</a:t>
            </a:r>
            <a:r>
              <a:rPr lang="en-GB" sz="1800" baseline="-25000" dirty="0">
                <a:solidFill>
                  <a:schemeClr val="tx1"/>
                </a:solidFill>
              </a:rPr>
              <a:t>3</a:t>
            </a:r>
            <a:r>
              <a:rPr lang="en-GB" sz="1800" dirty="0">
                <a:solidFill>
                  <a:schemeClr val="tx1"/>
                </a:solidFill>
              </a:rPr>
              <a:t> over selected locations in Germany</a:t>
            </a:r>
            <a:endParaRPr lang="fr-BE" sz="1800" dirty="0">
              <a:solidFill>
                <a:schemeClr val="tx1"/>
              </a:solidFill>
            </a:endParaRPr>
          </a:p>
          <a:p>
            <a:pPr marL="285750" lvl="0" indent="-285750" algn="l">
              <a:buFont typeface="Calibri" panose="020F0502020204030204" pitchFamily="34" charset="0"/>
              <a:buChar char="-"/>
            </a:pPr>
            <a:r>
              <a:rPr lang="fr-BE" sz="1800" dirty="0">
                <a:solidFill>
                  <a:schemeClr val="tx1"/>
                </a:solidFill>
              </a:rPr>
              <a:t>Van Damme, M. et al.: Validation of IASI-NH</a:t>
            </a:r>
            <a:r>
              <a:rPr lang="fr-BE" sz="1800" baseline="-25000" dirty="0">
                <a:solidFill>
                  <a:schemeClr val="tx1"/>
                </a:solidFill>
              </a:rPr>
              <a:t>3</a:t>
            </a:r>
            <a:r>
              <a:rPr lang="fr-BE" sz="1800" dirty="0">
                <a:solidFill>
                  <a:schemeClr val="tx1"/>
                </a:solidFill>
              </a:rPr>
              <a:t> </a:t>
            </a:r>
            <a:r>
              <a:rPr lang="fr-BE" sz="1800" dirty="0" err="1">
                <a:solidFill>
                  <a:schemeClr val="tx1"/>
                </a:solidFill>
              </a:rPr>
              <a:t>measurements</a:t>
            </a:r>
            <a:endParaRPr lang="fr-BE" sz="1800" dirty="0">
              <a:solidFill>
                <a:schemeClr val="tx1"/>
              </a:solidFill>
            </a:endParaRPr>
          </a:p>
          <a:p>
            <a:pPr lvl="0" algn="l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8A2B0-9C2E-4661-BD98-13D6C237793C}"/>
              </a:ext>
            </a:extLst>
          </p:cNvPr>
          <p:cNvSpPr txBox="1">
            <a:spLocks/>
          </p:cNvSpPr>
          <p:nvPr/>
        </p:nvSpPr>
        <p:spPr>
          <a:xfrm>
            <a:off x="8368618" y="648601"/>
            <a:ext cx="9080500" cy="74136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GB" sz="4800" dirty="0">
                <a:solidFill>
                  <a:srgbClr val="00335A"/>
                </a:solidFill>
              </a:rPr>
              <a:t>Thank you for your attention!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A60F17-C7E5-40EE-8A80-1DFD2A6B7189}"/>
              </a:ext>
            </a:extLst>
          </p:cNvPr>
          <p:cNvSpPr txBox="1"/>
          <p:nvPr/>
        </p:nvSpPr>
        <p:spPr>
          <a:xfrm>
            <a:off x="9119618" y="5791200"/>
            <a:ext cx="1060334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BE" b="1" u="sng" dirty="0"/>
              <a:t>IASI-NH</a:t>
            </a:r>
            <a:r>
              <a:rPr lang="fr-BE" b="1" u="sng" baseline="-25000" dirty="0"/>
              <a:t>3</a:t>
            </a:r>
            <a:r>
              <a:rPr lang="fr-BE" b="1" u="sng" dirty="0"/>
              <a:t> </a:t>
            </a:r>
            <a:r>
              <a:rPr lang="fr-BE" b="1" u="sng" dirty="0" err="1"/>
              <a:t>datasets</a:t>
            </a:r>
            <a:r>
              <a:rPr lang="fr-BE" b="1" u="sng" dirty="0"/>
              <a:t> :</a:t>
            </a:r>
            <a:r>
              <a:rPr lang="fr-BE" b="1" dirty="0"/>
              <a:t> </a:t>
            </a:r>
            <a:r>
              <a:rPr lang="en-GB" b="1" u="sng" dirty="0">
                <a:solidFill>
                  <a:srgbClr val="183456"/>
                </a:solidFill>
                <a:hlinkClick r:id="rId11"/>
              </a:rPr>
              <a:t>http://iasi.aeris-data.fr/NH3</a:t>
            </a:r>
            <a:endParaRPr lang="en-GB" b="1" u="sng" dirty="0">
              <a:solidFill>
                <a:srgbClr val="183456"/>
              </a:solidFill>
            </a:endParaRPr>
          </a:p>
          <a:p>
            <a:pPr>
              <a:spcAft>
                <a:spcPts val="600"/>
              </a:spcAft>
            </a:pPr>
            <a:r>
              <a:rPr lang="en-GB" b="1" u="sng" dirty="0"/>
              <a:t>Global NH</a:t>
            </a:r>
            <a:r>
              <a:rPr lang="en-GB" b="1" u="sng" baseline="-25000" dirty="0"/>
              <a:t>3</a:t>
            </a:r>
            <a:r>
              <a:rPr lang="en-GB" b="1" u="sng" dirty="0"/>
              <a:t> point source catalogue :</a:t>
            </a:r>
            <a:r>
              <a:rPr lang="en-GB" b="1" dirty="0"/>
              <a:t> </a:t>
            </a:r>
            <a:r>
              <a:rPr lang="en-GB" b="1" dirty="0">
                <a:hlinkClick r:id="rId12"/>
              </a:rPr>
              <a:t>https://www2.ulb.ac.be/cpm/NH3-IASI.html</a:t>
            </a:r>
            <a:endParaRPr lang="en-GB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DE227F-F54A-426C-88F3-D5709397B32F}"/>
              </a:ext>
            </a:extLst>
          </p:cNvPr>
          <p:cNvSpPr txBox="1"/>
          <p:nvPr/>
        </p:nvSpPr>
        <p:spPr>
          <a:xfrm>
            <a:off x="3030900" y="6136873"/>
            <a:ext cx="32012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000" b="1" i="1" dirty="0">
                <a:solidFill>
                  <a:schemeClr val="bg1">
                    <a:lumMod val="50000"/>
                  </a:schemeClr>
                </a:solidFill>
              </a:rPr>
              <a:t>IASI-A, -B, -C NH</a:t>
            </a:r>
            <a:r>
              <a:rPr lang="fr-BE" sz="1000" b="1" i="1" baseline="-25000" dirty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lang="fr-BE" sz="1000" b="1" i="1" dirty="0">
                <a:solidFill>
                  <a:schemeClr val="bg1">
                    <a:lumMod val="50000"/>
                  </a:schemeClr>
                </a:solidFill>
              </a:rPr>
              <a:t> 2020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9B9A50F-F960-4A60-870E-FCC1940ACE1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6171" y="869088"/>
            <a:ext cx="343931" cy="3439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555FFE2-7DF8-4EE8-A05F-2C670D630EC3}"/>
              </a:ext>
            </a:extLst>
          </p:cNvPr>
          <p:cNvSpPr/>
          <p:nvPr/>
        </p:nvSpPr>
        <p:spPr>
          <a:xfrm>
            <a:off x="5012531" y="682440"/>
            <a:ext cx="3473116" cy="516292"/>
          </a:xfrm>
          <a:prstGeom prst="rect">
            <a:avLst/>
          </a:prstGeom>
          <a:solidFill>
            <a:srgbClr val="F0F0F0"/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3343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>
            <a:extLst>
              <a:ext uri="{FF2B5EF4-FFF2-40B4-BE49-F238E27FC236}">
                <a16:creationId xmlns:a16="http://schemas.microsoft.com/office/drawing/2014/main" id="{5C12C601-C845-48E6-9726-66E55A8A6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5706" y="3835069"/>
            <a:ext cx="7284426" cy="5048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E948A-2A66-46BF-993A-D4221F202943}" type="datetime1">
              <a:rPr lang="fr-FR" smtClean="0"/>
              <a:t>17/02/2022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IASI LATMOS - ULB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192214" y="152400"/>
            <a:ext cx="14107317" cy="533400"/>
          </a:xfrm>
        </p:spPr>
        <p:txBody>
          <a:bodyPr>
            <a:normAutofit/>
          </a:bodyPr>
          <a:lstStyle/>
          <a:p>
            <a:pPr algn="r"/>
            <a:r>
              <a:rPr lang="fr-FR" dirty="0"/>
              <a:t>Introduction </a:t>
            </a:r>
            <a:r>
              <a:rPr lang="fr-FR" dirty="0">
                <a:solidFill>
                  <a:schemeClr val="accent1"/>
                </a:solidFill>
              </a:rPr>
              <a:t>         IASI-NH</a:t>
            </a:r>
            <a:r>
              <a:rPr lang="fr-FR" baseline="-25000" dirty="0">
                <a:solidFill>
                  <a:schemeClr val="accent1"/>
                </a:solidFill>
              </a:rPr>
              <a:t>3</a:t>
            </a:r>
            <a:r>
              <a:rPr lang="fr-FR" dirty="0">
                <a:solidFill>
                  <a:schemeClr val="accent1"/>
                </a:solidFill>
              </a:rPr>
              <a:t> data record          Point Sources          Trends</a:t>
            </a:r>
          </a:p>
        </p:txBody>
      </p:sp>
      <p:sp>
        <p:nvSpPr>
          <p:cNvPr id="23" name="Rectangle 13">
            <a:extLst>
              <a:ext uri="{FF2B5EF4-FFF2-40B4-BE49-F238E27FC236}">
                <a16:creationId xmlns:a16="http://schemas.microsoft.com/office/drawing/2014/main" id="{3E6EB532-2ED0-49B5-AEA9-8B9BA835C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5735" y="1039219"/>
            <a:ext cx="41952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BE" sz="2400" b="1" i="1" u="sng" dirty="0"/>
              <a:t>« </a:t>
            </a:r>
            <a:r>
              <a:rPr lang="fr-BE" sz="2400" b="1" i="1" u="sng" dirty="0" err="1"/>
              <a:t>Planetary</a:t>
            </a:r>
            <a:r>
              <a:rPr lang="fr-BE" sz="2400" b="1" i="1" u="sng" dirty="0"/>
              <a:t> </a:t>
            </a:r>
            <a:r>
              <a:rPr lang="fr-BE" sz="2400" b="1" i="1" u="sng" dirty="0" err="1"/>
              <a:t>boundaries</a:t>
            </a:r>
            <a:r>
              <a:rPr lang="fr-BE" sz="2400" b="1" i="1" u="sng" dirty="0"/>
              <a:t> »</a:t>
            </a:r>
            <a:endParaRPr lang="en-GB" sz="2400" b="1" i="1" u="sng" dirty="0"/>
          </a:p>
        </p:txBody>
      </p:sp>
      <p:sp>
        <p:nvSpPr>
          <p:cNvPr id="24" name="Rectangle 1">
            <a:extLst>
              <a:ext uri="{FF2B5EF4-FFF2-40B4-BE49-F238E27FC236}">
                <a16:creationId xmlns:a16="http://schemas.microsoft.com/office/drawing/2014/main" id="{1CF9CD82-62C8-406A-8E1B-43C3686B1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705" y="1684352"/>
            <a:ext cx="7284426" cy="91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ts val="1600"/>
              </a:lnSpc>
            </a:pPr>
            <a:r>
              <a:rPr lang="en-GB" altLang="fr-FR" sz="1600" dirty="0"/>
              <a:t>=“safe operating space for global societal development with respect to the Earth system and are associated with the planet’s biophysical subsystems or processes”</a:t>
            </a:r>
          </a:p>
          <a:p>
            <a:pPr algn="ctr" eaLnBrk="1" hangingPunct="1">
              <a:lnSpc>
                <a:spcPts val="1600"/>
              </a:lnSpc>
            </a:pPr>
            <a:endParaRPr lang="en-GB" altLang="fr-FR" sz="1600" dirty="0"/>
          </a:p>
        </p:txBody>
      </p:sp>
      <p:sp>
        <p:nvSpPr>
          <p:cNvPr id="27" name="ZoneTexte 2">
            <a:extLst>
              <a:ext uri="{FF2B5EF4-FFF2-40B4-BE49-F238E27FC236}">
                <a16:creationId xmlns:a16="http://schemas.microsoft.com/office/drawing/2014/main" id="{69454EE4-7773-42A9-92FE-5C5BDC5E59FF}"/>
              </a:ext>
            </a:extLst>
          </p:cNvPr>
          <p:cNvSpPr txBox="1"/>
          <p:nvPr/>
        </p:nvSpPr>
        <p:spPr>
          <a:xfrm>
            <a:off x="4985179" y="5862823"/>
            <a:ext cx="24625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b="1" dirty="0" err="1">
                <a:solidFill>
                  <a:srgbClr val="008038"/>
                </a:solidFill>
              </a:rPr>
              <a:t>Planetary</a:t>
            </a:r>
            <a:r>
              <a:rPr lang="fr-BE" sz="2000" b="1" dirty="0">
                <a:solidFill>
                  <a:srgbClr val="008038"/>
                </a:solidFill>
              </a:rPr>
              <a:t> </a:t>
            </a:r>
            <a:r>
              <a:rPr lang="fr-BE" sz="2000" b="1" dirty="0" err="1">
                <a:solidFill>
                  <a:srgbClr val="008038"/>
                </a:solidFill>
              </a:rPr>
              <a:t>boundaries</a:t>
            </a:r>
            <a:endParaRPr lang="fr-BE" sz="2000" b="1" dirty="0">
              <a:solidFill>
                <a:srgbClr val="008038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89FD288-7364-4196-AACC-0EA5FBE2806E}"/>
              </a:ext>
            </a:extLst>
          </p:cNvPr>
          <p:cNvGrpSpPr/>
          <p:nvPr/>
        </p:nvGrpSpPr>
        <p:grpSpPr>
          <a:xfrm>
            <a:off x="9355931" y="1151280"/>
            <a:ext cx="7737279" cy="5554320"/>
            <a:chOff x="1870152" y="2551849"/>
            <a:chExt cx="7737279" cy="555432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CD52208-BD0E-4FA3-913A-2D958A45C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55756" y="2551849"/>
              <a:ext cx="5112925" cy="2843482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F296079-C653-4C32-BD0F-FF0AA1F28CA1}"/>
                </a:ext>
              </a:extLst>
            </p:cNvPr>
            <p:cNvSpPr/>
            <p:nvPr/>
          </p:nvSpPr>
          <p:spPr>
            <a:xfrm>
              <a:off x="1870152" y="5371668"/>
              <a:ext cx="462161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200" b="1" dirty="0"/>
                <a:t>Lake </a:t>
              </a:r>
              <a:r>
                <a:rPr lang="en-GB" sz="1200" b="1" dirty="0" err="1"/>
                <a:t>St.Clair</a:t>
              </a:r>
              <a:r>
                <a:rPr lang="en-GB" sz="1200" b="1" dirty="0"/>
                <a:t>, U.S. State of Michigan and Canadian Province of Ontario </a:t>
              </a:r>
            </a:p>
            <a:p>
              <a:r>
                <a:rPr lang="en-GB" sz="1200" i="1" dirty="0"/>
                <a:t>Satellite view of cyanobacterial bloom, August 2015 </a:t>
              </a:r>
              <a:r>
                <a:rPr lang="en-GB" sz="105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(NASA image)</a:t>
              </a:r>
              <a:endParaRPr lang="en-GB" sz="1050" i="1" dirty="0">
                <a:effectLst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D45B41C-5334-4941-BADD-6D6B6FDADF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08752" y="6117515"/>
              <a:ext cx="3575842" cy="1988654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8D33448-D4D5-4C0C-8DC5-614FB511EC02}"/>
                </a:ext>
              </a:extLst>
            </p:cNvPr>
            <p:cNvSpPr/>
            <p:nvPr/>
          </p:nvSpPr>
          <p:spPr>
            <a:xfrm>
              <a:off x="7051431" y="5707593"/>
              <a:ext cx="25560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200" b="1" dirty="0" err="1"/>
                <a:t>Bellynahone</a:t>
              </a:r>
              <a:r>
                <a:rPr lang="en-GB" sz="1200" b="1" dirty="0"/>
                <a:t> Bog, Northern Ireland</a:t>
              </a:r>
            </a:p>
            <a:p>
              <a:r>
                <a:rPr lang="en-GB" sz="1200" i="1" dirty="0"/>
                <a:t>The CAFRE Ammonia Challenge </a:t>
              </a:r>
              <a:r>
                <a:rPr lang="en-GB" sz="105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(</a:t>
              </a:r>
              <a:r>
                <a:rPr lang="en-GB" sz="105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Cafre</a:t>
              </a:r>
              <a:r>
                <a:rPr lang="en-GB" sz="105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)</a:t>
              </a:r>
              <a:endParaRPr lang="en-GB" sz="1050" i="1" dirty="0">
                <a:effectLst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76EC159-F659-4EDF-BCA6-B7EED16D4F3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5890" y="4849869"/>
            <a:ext cx="3432345" cy="3981033"/>
          </a:xfrm>
          <a:prstGeom prst="rect">
            <a:avLst/>
          </a:prstGeom>
        </p:spPr>
      </p:pic>
      <p:sp>
        <p:nvSpPr>
          <p:cNvPr id="29" name="Espace réservé du numéro de diapositive 6">
            <a:extLst>
              <a:ext uri="{FF2B5EF4-FFF2-40B4-BE49-F238E27FC236}">
                <a16:creationId xmlns:a16="http://schemas.microsoft.com/office/drawing/2014/main" id="{496E9B00-2ED2-4F59-A6C1-D02BEC76E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70931" y="9040813"/>
            <a:ext cx="1077119" cy="519112"/>
          </a:xfrm>
        </p:spPr>
        <p:txBody>
          <a:bodyPr/>
          <a:lstStyle/>
          <a:p>
            <a:fld id="{52CEA935-C22D-49F9-A2CC-0D06D247411E}" type="slidenum">
              <a:rPr lang="fr-FR" smtClean="0"/>
              <a:t>3</a:t>
            </a:fld>
            <a:endParaRPr lang="fr-FR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9E8E28A-C943-4E04-9217-CCBD5886984C}"/>
              </a:ext>
            </a:extLst>
          </p:cNvPr>
          <p:cNvSpPr/>
          <p:nvPr/>
        </p:nvSpPr>
        <p:spPr>
          <a:xfrm>
            <a:off x="102482" y="2620868"/>
            <a:ext cx="33830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BE" sz="2000" b="1" dirty="0"/>
              <a:t>N cycle </a:t>
            </a:r>
            <a:r>
              <a:rPr lang="fr-BE" sz="2000" b="1" dirty="0" err="1"/>
              <a:t>is</a:t>
            </a:r>
            <a:r>
              <a:rPr lang="fr-BE" sz="2000" b="1" dirty="0"/>
              <a:t> one of the main </a:t>
            </a:r>
            <a:r>
              <a:rPr lang="fr-BE" sz="2000" b="1" dirty="0" err="1"/>
              <a:t>Earth</a:t>
            </a:r>
            <a:r>
              <a:rPr lang="fr-BE" sz="2000" b="1" dirty="0"/>
              <a:t>-system </a:t>
            </a:r>
            <a:r>
              <a:rPr lang="fr-BE" sz="2000" b="1" dirty="0" err="1"/>
              <a:t>processes</a:t>
            </a:r>
            <a:r>
              <a:rPr lang="fr-BE" sz="2000" b="1" dirty="0"/>
              <a:t> for </a:t>
            </a:r>
            <a:r>
              <a:rPr lang="fr-BE" sz="2000" b="1" dirty="0" err="1"/>
              <a:t>which</a:t>
            </a:r>
            <a:r>
              <a:rPr lang="fr-BE" sz="2000" b="1" dirty="0"/>
              <a:t> the control variable has been </a:t>
            </a:r>
            <a:r>
              <a:rPr lang="fr-BE" sz="2000" b="1" dirty="0" err="1"/>
              <a:t>exceeded</a:t>
            </a:r>
            <a:endParaRPr lang="fr-BE" sz="2000" b="1" dirty="0"/>
          </a:p>
        </p:txBody>
      </p:sp>
      <p:sp>
        <p:nvSpPr>
          <p:cNvPr id="21" name="Ellipse 1">
            <a:extLst>
              <a:ext uri="{FF2B5EF4-FFF2-40B4-BE49-F238E27FC236}">
                <a16:creationId xmlns:a16="http://schemas.microsoft.com/office/drawing/2014/main" id="{B3993C1C-883B-4C30-9EC7-B46E6760C15F}"/>
              </a:ext>
            </a:extLst>
          </p:cNvPr>
          <p:cNvSpPr/>
          <p:nvPr/>
        </p:nvSpPr>
        <p:spPr>
          <a:xfrm>
            <a:off x="3894661" y="5465324"/>
            <a:ext cx="1116000" cy="1116000"/>
          </a:xfrm>
          <a:prstGeom prst="ellipse">
            <a:avLst/>
          </a:prstGeom>
          <a:noFill/>
          <a:ln w="28575">
            <a:solidFill>
              <a:srgbClr val="0080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2000"/>
          </a:p>
        </p:txBody>
      </p:sp>
      <p:sp>
        <p:nvSpPr>
          <p:cNvPr id="32" name="Triangle isocèle 18">
            <a:extLst>
              <a:ext uri="{FF2B5EF4-FFF2-40B4-BE49-F238E27FC236}">
                <a16:creationId xmlns:a16="http://schemas.microsoft.com/office/drawing/2014/main" id="{ADDF4202-2F5F-4B59-95F9-91A801983E0B}"/>
              </a:ext>
            </a:extLst>
          </p:cNvPr>
          <p:cNvSpPr/>
          <p:nvPr/>
        </p:nvSpPr>
        <p:spPr>
          <a:xfrm rot="576436">
            <a:off x="3982636" y="6040041"/>
            <a:ext cx="648000" cy="1910291"/>
          </a:xfrm>
          <a:prstGeom prst="triangl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20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CA1BD23-88D9-E244-B17C-AFA77C9D94EB}"/>
              </a:ext>
            </a:extLst>
          </p:cNvPr>
          <p:cNvSpPr/>
          <p:nvPr/>
        </p:nvSpPr>
        <p:spPr>
          <a:xfrm>
            <a:off x="4402931" y="8792943"/>
            <a:ext cx="37808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(adapted from Steffen et al., Science, 2015)</a:t>
            </a:r>
          </a:p>
        </p:txBody>
      </p:sp>
    </p:spTree>
    <p:extLst>
      <p:ext uri="{BB962C8B-B14F-4D97-AF65-F5344CB8AC3E}">
        <p14:creationId xmlns:p14="http://schemas.microsoft.com/office/powerpoint/2010/main" val="305613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52C1AD02-67C2-46CF-A594-139AEFCC191D}"/>
              </a:ext>
            </a:extLst>
          </p:cNvPr>
          <p:cNvGrpSpPr>
            <a:grpSpLocks noChangeAspect="1"/>
          </p:cNvGrpSpPr>
          <p:nvPr/>
        </p:nvGrpSpPr>
        <p:grpSpPr>
          <a:xfrm>
            <a:off x="10575131" y="1587624"/>
            <a:ext cx="5572918" cy="7117713"/>
            <a:chOff x="5652120" y="1412776"/>
            <a:chExt cx="3404545" cy="446449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8798FE4A-1BC5-4747-9B23-1ACCC88C1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52120" y="1412776"/>
              <a:ext cx="3404545" cy="4464496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9958EE4-7E44-4B7D-8187-914C31AE78D7}"/>
                </a:ext>
              </a:extLst>
            </p:cNvPr>
            <p:cNvSpPr/>
            <p:nvPr/>
          </p:nvSpPr>
          <p:spPr>
            <a:xfrm>
              <a:off x="6125000" y="3134649"/>
              <a:ext cx="180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8CC86F7-EEE0-49F7-967C-29F6C301554B}"/>
                </a:ext>
              </a:extLst>
            </p:cNvPr>
            <p:cNvSpPr/>
            <p:nvPr/>
          </p:nvSpPr>
          <p:spPr>
            <a:xfrm>
              <a:off x="6115475" y="5195292"/>
              <a:ext cx="144000" cy="144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/>
            </a:p>
          </p:txBody>
        </p:sp>
      </p:grp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E948A-2A66-46BF-993A-D4221F202943}" type="datetime1">
              <a:rPr lang="fr-FR" smtClean="0"/>
              <a:t>17/02/2022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IASI LATMOS - ULB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4802241" y="9002163"/>
            <a:ext cx="1345810" cy="557762"/>
          </a:xfrm>
        </p:spPr>
        <p:txBody>
          <a:bodyPr/>
          <a:lstStyle/>
          <a:p>
            <a:fld id="{52CEA935-C22D-49F9-A2CC-0D06D247411E}" type="slidenum">
              <a:rPr lang="fr-FR" smtClean="0"/>
              <a:t>30</a:t>
            </a:fld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192214" y="152400"/>
            <a:ext cx="14107317" cy="533400"/>
          </a:xfrm>
        </p:spPr>
        <p:txBody>
          <a:bodyPr>
            <a:normAutofit/>
          </a:bodyPr>
          <a:lstStyle/>
          <a:p>
            <a:pPr algn="r"/>
            <a:r>
              <a:rPr lang="fr-FR" dirty="0">
                <a:solidFill>
                  <a:schemeClr val="accent1"/>
                </a:solidFill>
              </a:rPr>
              <a:t>Introduction          IASI-NH</a:t>
            </a:r>
            <a:r>
              <a:rPr lang="fr-FR" baseline="-25000" dirty="0">
                <a:solidFill>
                  <a:schemeClr val="accent1"/>
                </a:solidFill>
              </a:rPr>
              <a:t>3</a:t>
            </a:r>
            <a:r>
              <a:rPr lang="fr-FR" dirty="0">
                <a:solidFill>
                  <a:schemeClr val="accent1"/>
                </a:solidFill>
              </a:rPr>
              <a:t> data record          Point Sources  </a:t>
            </a:r>
            <a:r>
              <a:rPr lang="fr-FR" dirty="0"/>
              <a:t>        Trends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03F3C08-48AC-4943-B9F3-E95415A6D34D}"/>
              </a:ext>
            </a:extLst>
          </p:cNvPr>
          <p:cNvSpPr txBox="1"/>
          <p:nvPr/>
        </p:nvSpPr>
        <p:spPr>
          <a:xfrm>
            <a:off x="5941175" y="68254"/>
            <a:ext cx="3287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IASI-NH</a:t>
            </a:r>
            <a:r>
              <a:rPr lang="en-GB" sz="1200" baseline="-25000" dirty="0"/>
              <a:t>3</a:t>
            </a:r>
            <a:r>
              <a:rPr lang="en-GB" sz="1200" dirty="0"/>
              <a:t> Total Columns (11-yr average)</a:t>
            </a:r>
            <a:endParaRPr lang="en-GB" sz="1200" baseline="-250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AD69B89-F8B9-4E86-9451-C0966D5F1761}"/>
              </a:ext>
            </a:extLst>
          </p:cNvPr>
          <p:cNvGrpSpPr>
            <a:grpSpLocks noChangeAspect="1"/>
          </p:cNvGrpSpPr>
          <p:nvPr/>
        </p:nvGrpSpPr>
        <p:grpSpPr>
          <a:xfrm>
            <a:off x="168922" y="1406818"/>
            <a:ext cx="9666181" cy="4567207"/>
            <a:chOff x="1" y="1051181"/>
            <a:chExt cx="5508103" cy="260254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8EC84AD-CD0C-4E45-BE82-39F7DE4D46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" y="1051181"/>
              <a:ext cx="5508103" cy="2602543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D06BB12-F738-44EF-AC86-CD91B9B56079}"/>
                </a:ext>
              </a:extLst>
            </p:cNvPr>
            <p:cNvSpPr/>
            <p:nvPr/>
          </p:nvSpPr>
          <p:spPr>
            <a:xfrm>
              <a:off x="8364" y="1069708"/>
              <a:ext cx="216000" cy="18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7C0618C-EFEB-4F2B-9BFB-BF2D9B87BDA2}"/>
              </a:ext>
            </a:extLst>
          </p:cNvPr>
          <p:cNvSpPr txBox="1"/>
          <p:nvPr/>
        </p:nvSpPr>
        <p:spPr>
          <a:xfrm>
            <a:off x="312104" y="6004917"/>
            <a:ext cx="8953333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400" dirty="0"/>
              <a:t>South Korea (14.6 ± 3.6 % yr</a:t>
            </a:r>
            <a:r>
              <a:rPr lang="en-GB" sz="2400" baseline="30000" dirty="0"/>
              <a:t>-1</a:t>
            </a:r>
            <a:r>
              <a:rPr lang="en-GB" sz="2400" dirty="0"/>
              <a:t>) and China (6.25 ± 0.68 % yr</a:t>
            </a:r>
            <a:r>
              <a:rPr lang="en-GB" sz="2400" baseline="30000" dirty="0"/>
              <a:t>-1</a:t>
            </a:r>
            <a:r>
              <a:rPr lang="en-GB" sz="2400" dirty="0"/>
              <a:t>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65AB042-9702-4A7E-8FA3-1E771992DA09}"/>
              </a:ext>
            </a:extLst>
          </p:cNvPr>
          <p:cNvSpPr txBox="1"/>
          <p:nvPr/>
        </p:nvSpPr>
        <p:spPr>
          <a:xfrm>
            <a:off x="14767594" y="8864025"/>
            <a:ext cx="255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Van Damme et al., ERL 2021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5B515F7-B0B6-4CF4-8796-9567DF1D5B6E}"/>
              </a:ext>
            </a:extLst>
          </p:cNvPr>
          <p:cNvSpPr txBox="1"/>
          <p:nvPr/>
        </p:nvSpPr>
        <p:spPr>
          <a:xfrm>
            <a:off x="105099" y="872417"/>
            <a:ext cx="8679542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GB" sz="2400" b="1" u="sng" dirty="0">
                <a:latin typeface="Calibri" pitchFamily="34" charset="0"/>
              </a:rPr>
              <a:t>National scale: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33780E9-0613-4683-A42D-29A2A3553395}"/>
              </a:ext>
            </a:extLst>
          </p:cNvPr>
          <p:cNvSpPr txBox="1">
            <a:spLocks noChangeAspect="1"/>
          </p:cNvSpPr>
          <p:nvPr/>
        </p:nvSpPr>
        <p:spPr>
          <a:xfrm>
            <a:off x="11868854" y="1161125"/>
            <a:ext cx="36609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China’s Clean Air Action (2013)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EB5F3EE-A1B3-4CFE-94AD-85EF68669206}"/>
              </a:ext>
            </a:extLst>
          </p:cNvPr>
          <p:cNvCxnSpPr>
            <a:cxnSpLocks/>
          </p:cNvCxnSpPr>
          <p:nvPr/>
        </p:nvCxnSpPr>
        <p:spPr>
          <a:xfrm>
            <a:off x="13546931" y="1531260"/>
            <a:ext cx="0" cy="3092236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DEE0E75-2077-4E54-8EFD-21DE7473B8C5}"/>
              </a:ext>
            </a:extLst>
          </p:cNvPr>
          <p:cNvGrpSpPr>
            <a:grpSpLocks noChangeAspect="1"/>
          </p:cNvGrpSpPr>
          <p:nvPr/>
        </p:nvGrpSpPr>
        <p:grpSpPr>
          <a:xfrm>
            <a:off x="591968" y="6512055"/>
            <a:ext cx="7710078" cy="2610740"/>
            <a:chOff x="10001972" y="1290534"/>
            <a:chExt cx="6719333" cy="2275260"/>
          </a:xfrm>
        </p:grpSpPr>
        <p:pic>
          <p:nvPicPr>
            <p:cNvPr id="44" name="Picture 43" descr="Timeline&#10;&#10;Description automatically generated">
              <a:extLst>
                <a:ext uri="{FF2B5EF4-FFF2-40B4-BE49-F238E27FC236}">
                  <a16:creationId xmlns:a16="http://schemas.microsoft.com/office/drawing/2014/main" id="{4AB71C41-AC01-4FB6-A6D7-3F3507DC0C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98797" y="1383495"/>
              <a:ext cx="6522508" cy="2182299"/>
            </a:xfrm>
            <a:prstGeom prst="rect">
              <a:avLst/>
            </a:prstGeom>
          </p:spPr>
        </p:pic>
        <p:pic>
          <p:nvPicPr>
            <p:cNvPr id="45" name="Picture 44" descr="Timeline&#10;&#10;Description automatically generated">
              <a:extLst>
                <a:ext uri="{FF2B5EF4-FFF2-40B4-BE49-F238E27FC236}">
                  <a16:creationId xmlns:a16="http://schemas.microsoft.com/office/drawing/2014/main" id="{F192127C-8B77-48C0-A278-7F5DA0B9E8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01972" y="1290534"/>
              <a:ext cx="212662" cy="1981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327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E948A-2A66-46BF-993A-D4221F202943}" type="datetime1">
              <a:rPr lang="fr-FR" smtClean="0"/>
              <a:t>17/02/2022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IASI LATMOS - ULB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4802241" y="9002163"/>
            <a:ext cx="1345810" cy="557762"/>
          </a:xfrm>
        </p:spPr>
        <p:txBody>
          <a:bodyPr/>
          <a:lstStyle/>
          <a:p>
            <a:fld id="{52CEA935-C22D-49F9-A2CC-0D06D247411E}" type="slidenum">
              <a:rPr lang="fr-FR" smtClean="0"/>
              <a:t>31</a:t>
            </a:fld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192214" y="152400"/>
            <a:ext cx="14107317" cy="533400"/>
          </a:xfrm>
        </p:spPr>
        <p:txBody>
          <a:bodyPr>
            <a:normAutofit/>
          </a:bodyPr>
          <a:lstStyle/>
          <a:p>
            <a:pPr algn="r"/>
            <a:r>
              <a:rPr lang="fr-FR" dirty="0">
                <a:solidFill>
                  <a:schemeClr val="accent1"/>
                </a:solidFill>
              </a:rPr>
              <a:t>Introduction          IASI-NH</a:t>
            </a:r>
            <a:r>
              <a:rPr lang="fr-FR" baseline="-25000" dirty="0">
                <a:solidFill>
                  <a:schemeClr val="accent1"/>
                </a:solidFill>
              </a:rPr>
              <a:t>3</a:t>
            </a:r>
            <a:r>
              <a:rPr lang="fr-FR" dirty="0">
                <a:solidFill>
                  <a:schemeClr val="accent1"/>
                </a:solidFill>
              </a:rPr>
              <a:t> data record          Point Sources  </a:t>
            </a:r>
            <a:r>
              <a:rPr lang="fr-FR" dirty="0"/>
              <a:t>        Trends</a:t>
            </a:r>
            <a:r>
              <a:rPr lang="fr-FR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CE09D92-3625-461C-B794-AB2C4068E6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4160" y="1752600"/>
            <a:ext cx="7057099" cy="6052441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ECAB32B5-A930-4961-8B97-1854260CCA55}"/>
              </a:ext>
            </a:extLst>
          </p:cNvPr>
          <p:cNvSpPr txBox="1"/>
          <p:nvPr/>
        </p:nvSpPr>
        <p:spPr>
          <a:xfrm>
            <a:off x="669131" y="7653810"/>
            <a:ext cx="7057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400" b="1" dirty="0"/>
              <a:t>Onset</a:t>
            </a:r>
            <a:r>
              <a:rPr lang="en-GB" sz="2400" dirty="0"/>
              <a:t> or </a:t>
            </a:r>
            <a:r>
              <a:rPr lang="en-GB" sz="2400" b="1" dirty="0"/>
              <a:t>discontinuation</a:t>
            </a:r>
            <a:r>
              <a:rPr lang="en-GB" sz="2400" dirty="0"/>
              <a:t> of </a:t>
            </a:r>
            <a:r>
              <a:rPr lang="en-GB" sz="2400" b="1" dirty="0"/>
              <a:t>anthropogenic activities</a:t>
            </a:r>
            <a:r>
              <a:rPr lang="en-GB" sz="2400" dirty="0"/>
              <a:t> unambiguously detected and </a:t>
            </a:r>
            <a:r>
              <a:rPr lang="en-GB" sz="2400" b="1" dirty="0"/>
              <a:t>monitored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1DCEE0B-40DD-414B-B54F-848A17D5C867}"/>
              </a:ext>
            </a:extLst>
          </p:cNvPr>
          <p:cNvSpPr txBox="1"/>
          <p:nvPr/>
        </p:nvSpPr>
        <p:spPr>
          <a:xfrm>
            <a:off x="8984549" y="6642608"/>
            <a:ext cx="2448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err="1"/>
              <a:t>Wucaiwan</a:t>
            </a:r>
            <a:r>
              <a:rPr lang="en-GB" sz="1600" b="1" dirty="0"/>
              <a:t> </a:t>
            </a:r>
            <a:r>
              <a:rPr lang="en-GB" sz="1200" dirty="0"/>
              <a:t>(China)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69E6640-74A7-4B91-AFE8-78B4EA2C4A7F}"/>
              </a:ext>
            </a:extLst>
          </p:cNvPr>
          <p:cNvSpPr txBox="1"/>
          <p:nvPr/>
        </p:nvSpPr>
        <p:spPr>
          <a:xfrm>
            <a:off x="8974931" y="3258604"/>
            <a:ext cx="24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Bacau</a:t>
            </a:r>
            <a:r>
              <a:rPr lang="en-GB" sz="2000" dirty="0"/>
              <a:t> </a:t>
            </a:r>
            <a:r>
              <a:rPr lang="en-GB" sz="1200" dirty="0"/>
              <a:t>(Romania)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4C0C620-A721-4439-88EF-16663F434CD8}"/>
              </a:ext>
            </a:extLst>
          </p:cNvPr>
          <p:cNvSpPr txBox="1"/>
          <p:nvPr/>
        </p:nvSpPr>
        <p:spPr>
          <a:xfrm>
            <a:off x="8980467" y="5476444"/>
            <a:ext cx="2448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Anju </a:t>
            </a:r>
            <a:r>
              <a:rPr lang="en-GB" sz="1200" dirty="0"/>
              <a:t>(North Korea)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C8E6573-D15B-4623-92A8-EEB47F8FE958}"/>
              </a:ext>
            </a:extLst>
          </p:cNvPr>
          <p:cNvSpPr txBox="1"/>
          <p:nvPr/>
        </p:nvSpPr>
        <p:spPr>
          <a:xfrm>
            <a:off x="8978856" y="4370102"/>
            <a:ext cx="2448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Alto </a:t>
            </a:r>
            <a:r>
              <a:rPr lang="en-GB" sz="1600" b="1" dirty="0" err="1"/>
              <a:t>Laran</a:t>
            </a:r>
            <a:r>
              <a:rPr lang="en-GB" sz="1600" b="1" dirty="0"/>
              <a:t> District </a:t>
            </a:r>
            <a:r>
              <a:rPr lang="en-GB" sz="1200" dirty="0"/>
              <a:t>(Peru)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2988069E-58D2-47C5-83FE-7D2797BE5F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10692" y="2475399"/>
            <a:ext cx="6959283" cy="88032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651B22E-3FBC-46AB-8CBC-570240C2EC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2059" y="8093618"/>
            <a:ext cx="4088308" cy="73213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39E245B6-97C7-4607-8F0A-41E5738802C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0956" y="1354760"/>
            <a:ext cx="6959283" cy="882282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17877A73-EE5C-4D7B-AE5B-A6A6C34C7474}"/>
              </a:ext>
            </a:extLst>
          </p:cNvPr>
          <p:cNvSpPr txBox="1"/>
          <p:nvPr/>
        </p:nvSpPr>
        <p:spPr>
          <a:xfrm>
            <a:off x="8978397" y="1066800"/>
            <a:ext cx="24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err="1"/>
              <a:t>Marvdasht</a:t>
            </a:r>
            <a:r>
              <a:rPr lang="en-GB" sz="2000" dirty="0"/>
              <a:t> </a:t>
            </a:r>
            <a:r>
              <a:rPr lang="en-GB" sz="1200" dirty="0"/>
              <a:t>(Iran)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EDD25208-11EE-477B-AFBB-FBBA3BBF5CF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10693" y="3570642"/>
            <a:ext cx="6959282" cy="86975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3964A1E-D1CD-49D5-A17B-F6D8F70DACA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9949" y="4651316"/>
            <a:ext cx="6950290" cy="817088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6C3C2638-7EE9-4B73-80BA-1F14FBB400AD}"/>
              </a:ext>
            </a:extLst>
          </p:cNvPr>
          <p:cNvSpPr txBox="1"/>
          <p:nvPr/>
        </p:nvSpPr>
        <p:spPr>
          <a:xfrm>
            <a:off x="8979250" y="2209800"/>
            <a:ext cx="24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err="1"/>
              <a:t>Nicaro</a:t>
            </a:r>
            <a:r>
              <a:rPr lang="en-GB" sz="1600" b="1" dirty="0"/>
              <a:t> </a:t>
            </a:r>
            <a:r>
              <a:rPr lang="en-GB" sz="1200" dirty="0"/>
              <a:t>(Cuba)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2851AD3F-CD26-49CB-B9AE-D3725C0A4F2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11298" y="5750799"/>
            <a:ext cx="6974450" cy="83198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32DE428D-4C91-4C0C-BFF7-14AD7B46EC9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13637" y="6924361"/>
            <a:ext cx="6972110" cy="81965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EE578FCF-0185-49CE-A5E8-53585C0ED810}"/>
              </a:ext>
            </a:extLst>
          </p:cNvPr>
          <p:cNvSpPr txBox="1"/>
          <p:nvPr/>
        </p:nvSpPr>
        <p:spPr>
          <a:xfrm>
            <a:off x="9086947" y="7779401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2008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18F6DFF-74A4-4CA6-9102-788964A6FEE0}"/>
              </a:ext>
            </a:extLst>
          </p:cNvPr>
          <p:cNvSpPr txBox="1"/>
          <p:nvPr/>
        </p:nvSpPr>
        <p:spPr>
          <a:xfrm>
            <a:off x="9898756" y="7784068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2009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0B3CAC2-15C4-4FDD-9E2C-87F091CA710A}"/>
              </a:ext>
            </a:extLst>
          </p:cNvPr>
          <p:cNvSpPr txBox="1"/>
          <p:nvPr/>
        </p:nvSpPr>
        <p:spPr>
          <a:xfrm>
            <a:off x="10630989" y="7780131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2010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CE320AD-802B-4480-9E29-B7DC4D89C3FA}"/>
              </a:ext>
            </a:extLst>
          </p:cNvPr>
          <p:cNvSpPr txBox="1"/>
          <p:nvPr/>
        </p:nvSpPr>
        <p:spPr>
          <a:xfrm>
            <a:off x="11406928" y="7781125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2011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19BDA5A-5EED-4AE1-BB22-97EAE910BC51}"/>
              </a:ext>
            </a:extLst>
          </p:cNvPr>
          <p:cNvSpPr txBox="1"/>
          <p:nvPr/>
        </p:nvSpPr>
        <p:spPr>
          <a:xfrm>
            <a:off x="12169566" y="7778006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2012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FFBC2F6-F92B-4586-BCB3-052A420BD348}"/>
              </a:ext>
            </a:extLst>
          </p:cNvPr>
          <p:cNvSpPr txBox="1"/>
          <p:nvPr/>
        </p:nvSpPr>
        <p:spPr>
          <a:xfrm>
            <a:off x="12933630" y="7778005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2013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BB27449-FA08-4905-B894-A34D45634EB9}"/>
              </a:ext>
            </a:extLst>
          </p:cNvPr>
          <p:cNvSpPr txBox="1"/>
          <p:nvPr/>
        </p:nvSpPr>
        <p:spPr>
          <a:xfrm>
            <a:off x="13713079" y="7781735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2014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C99546B-96DF-408F-B94F-DB1C4A5A762C}"/>
              </a:ext>
            </a:extLst>
          </p:cNvPr>
          <p:cNvSpPr txBox="1"/>
          <p:nvPr/>
        </p:nvSpPr>
        <p:spPr>
          <a:xfrm>
            <a:off x="14471634" y="7778125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2015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5A5ACDC-A73A-4E97-A0DA-57F6FD09C261}"/>
              </a:ext>
            </a:extLst>
          </p:cNvPr>
          <p:cNvSpPr txBox="1"/>
          <p:nvPr/>
        </p:nvSpPr>
        <p:spPr>
          <a:xfrm>
            <a:off x="15230475" y="7775379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2016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3069BB97-CE17-4552-BEFA-612D567F29A1}"/>
              </a:ext>
            </a:extLst>
          </p:cNvPr>
          <p:cNvSpPr/>
          <p:nvPr/>
        </p:nvSpPr>
        <p:spPr>
          <a:xfrm>
            <a:off x="9064421" y="2520398"/>
            <a:ext cx="6905554" cy="748616"/>
          </a:xfrm>
          <a:prstGeom prst="rect">
            <a:avLst/>
          </a:prstGeom>
          <a:noFill/>
          <a:ln w="38100">
            <a:solidFill>
              <a:srgbClr val="157B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5CC51968-A38C-4956-B76C-BD312D92923B}"/>
              </a:ext>
            </a:extLst>
          </p:cNvPr>
          <p:cNvSpPr/>
          <p:nvPr/>
        </p:nvSpPr>
        <p:spPr>
          <a:xfrm>
            <a:off x="9064421" y="3600811"/>
            <a:ext cx="6905554" cy="759620"/>
          </a:xfrm>
          <a:prstGeom prst="rect">
            <a:avLst/>
          </a:prstGeom>
          <a:noFill/>
          <a:ln w="38100">
            <a:solidFill>
              <a:srgbClr val="DB5B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5828BCE-AA9E-4FDF-8D97-94131CEAEFD8}"/>
              </a:ext>
            </a:extLst>
          </p:cNvPr>
          <p:cNvSpPr/>
          <p:nvPr/>
        </p:nvSpPr>
        <p:spPr>
          <a:xfrm>
            <a:off x="9065585" y="4669879"/>
            <a:ext cx="6904390" cy="773790"/>
          </a:xfrm>
          <a:prstGeom prst="rect">
            <a:avLst/>
          </a:prstGeom>
          <a:noFill/>
          <a:ln w="38100">
            <a:solidFill>
              <a:srgbClr val="89B7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357DA8EE-2837-475E-A7AE-AEFECA3A7D16}"/>
              </a:ext>
            </a:extLst>
          </p:cNvPr>
          <p:cNvSpPr/>
          <p:nvPr/>
        </p:nvSpPr>
        <p:spPr>
          <a:xfrm>
            <a:off x="9066934" y="5778113"/>
            <a:ext cx="6918813" cy="777986"/>
          </a:xfrm>
          <a:prstGeom prst="rect">
            <a:avLst/>
          </a:prstGeom>
          <a:noFill/>
          <a:ln w="38100">
            <a:solidFill>
              <a:srgbClr val="7A29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3843D1A9-DE14-4C20-BC26-CF1882DA573D}"/>
              </a:ext>
            </a:extLst>
          </p:cNvPr>
          <p:cNvSpPr/>
          <p:nvPr/>
        </p:nvSpPr>
        <p:spPr>
          <a:xfrm>
            <a:off x="9069273" y="6948063"/>
            <a:ext cx="6900701" cy="787485"/>
          </a:xfrm>
          <a:prstGeom prst="rect">
            <a:avLst/>
          </a:prstGeom>
          <a:noFill/>
          <a:ln w="38100">
            <a:solidFill>
              <a:srgbClr val="F2C9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C77DB01-082F-43CB-9E64-D98CC42F3A52}"/>
              </a:ext>
            </a:extLst>
          </p:cNvPr>
          <p:cNvSpPr txBox="1"/>
          <p:nvPr/>
        </p:nvSpPr>
        <p:spPr>
          <a:xfrm>
            <a:off x="14586959" y="8864025"/>
            <a:ext cx="27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Van Damme et al., Nature 2018</a:t>
            </a:r>
          </a:p>
        </p:txBody>
      </p:sp>
    </p:spTree>
    <p:extLst>
      <p:ext uri="{BB962C8B-B14F-4D97-AF65-F5344CB8AC3E}">
        <p14:creationId xmlns:p14="http://schemas.microsoft.com/office/powerpoint/2010/main" val="268412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E948A-2A66-46BF-993A-D4221F202943}" type="datetime1">
              <a:rPr lang="fr-FR" smtClean="0"/>
              <a:t>17/02/2022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IASI LATMOS - ULB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192214" y="152400"/>
            <a:ext cx="14107317" cy="533400"/>
          </a:xfrm>
        </p:spPr>
        <p:txBody>
          <a:bodyPr>
            <a:normAutofit/>
          </a:bodyPr>
          <a:lstStyle/>
          <a:p>
            <a:pPr algn="r"/>
            <a:r>
              <a:rPr lang="fr-FR" dirty="0"/>
              <a:t>Introduction </a:t>
            </a:r>
            <a:r>
              <a:rPr lang="fr-FR" dirty="0">
                <a:solidFill>
                  <a:schemeClr val="accent1"/>
                </a:solidFill>
              </a:rPr>
              <a:t>         IASI-NH</a:t>
            </a:r>
            <a:r>
              <a:rPr lang="fr-FR" baseline="-25000" dirty="0">
                <a:solidFill>
                  <a:schemeClr val="accent1"/>
                </a:solidFill>
              </a:rPr>
              <a:t>3</a:t>
            </a:r>
            <a:r>
              <a:rPr lang="fr-FR" dirty="0">
                <a:solidFill>
                  <a:schemeClr val="accent1"/>
                </a:solidFill>
              </a:rPr>
              <a:t> data record          Point Sources          Trends</a:t>
            </a:r>
          </a:p>
        </p:txBody>
      </p:sp>
      <p:sp>
        <p:nvSpPr>
          <p:cNvPr id="23" name="Rectangle 13">
            <a:extLst>
              <a:ext uri="{FF2B5EF4-FFF2-40B4-BE49-F238E27FC236}">
                <a16:creationId xmlns:a16="http://schemas.microsoft.com/office/drawing/2014/main" id="{3E6EB532-2ED0-49B5-AEA9-8B9BA835C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5735" y="1039219"/>
            <a:ext cx="41952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BE" sz="2400" b="1" u="sng" dirty="0" err="1"/>
              <a:t>Ammonia</a:t>
            </a:r>
            <a:r>
              <a:rPr lang="fr-BE" sz="2400" b="1" u="sng" dirty="0"/>
              <a:t> (NH</a:t>
            </a:r>
            <a:r>
              <a:rPr lang="fr-BE" sz="2400" b="1" u="sng" baseline="-25000" dirty="0"/>
              <a:t>3</a:t>
            </a:r>
            <a:r>
              <a:rPr lang="fr-BE" sz="2400" b="1" u="sng" dirty="0"/>
              <a:t>)</a:t>
            </a:r>
            <a:endParaRPr lang="en-GB" sz="2400" b="1" u="sng" dirty="0"/>
          </a:p>
        </p:txBody>
      </p:sp>
      <p:sp>
        <p:nvSpPr>
          <p:cNvPr id="39" name="Espace réservé du numéro de diapositive 6">
            <a:extLst>
              <a:ext uri="{FF2B5EF4-FFF2-40B4-BE49-F238E27FC236}">
                <a16:creationId xmlns:a16="http://schemas.microsoft.com/office/drawing/2014/main" id="{5DA77780-3F37-402B-B5FD-7117E99CB9DD}"/>
              </a:ext>
            </a:extLst>
          </p:cNvPr>
          <p:cNvSpPr txBox="1">
            <a:spLocks/>
          </p:cNvSpPr>
          <p:nvPr/>
        </p:nvSpPr>
        <p:spPr>
          <a:xfrm>
            <a:off x="15070931" y="9040813"/>
            <a:ext cx="1077119" cy="51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CEA935-C22D-49F9-A2CC-0D06D247411E}" type="slidenum">
              <a:rPr lang="fr-FR" smtClean="0"/>
              <a:pPr/>
              <a:t>4</a:t>
            </a:fld>
            <a:endParaRPr lang="fr-FR"/>
          </a:p>
        </p:txBody>
      </p:sp>
      <p:pic>
        <p:nvPicPr>
          <p:cNvPr id="40" name="Picture 2">
            <a:extLst>
              <a:ext uri="{FF2B5EF4-FFF2-40B4-BE49-F238E27FC236}">
                <a16:creationId xmlns:a16="http://schemas.microsoft.com/office/drawing/2014/main" id="{E8540A46-4155-419B-8A29-5106D94FAF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2053" y="1733788"/>
            <a:ext cx="6512443" cy="3038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31A3F0FF-5049-43A9-A648-103B584DDAB4}"/>
              </a:ext>
            </a:extLst>
          </p:cNvPr>
          <p:cNvSpPr/>
          <p:nvPr/>
        </p:nvSpPr>
        <p:spPr>
          <a:xfrm>
            <a:off x="281538" y="5437433"/>
            <a:ext cx="4195266" cy="1264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  <a:spcAft>
                <a:spcPts val="450"/>
              </a:spcAft>
              <a:defRPr/>
            </a:pPr>
            <a:r>
              <a:rPr lang="fr-BE" sz="2400" b="1" dirty="0" err="1"/>
              <a:t>Sinks</a:t>
            </a:r>
            <a:r>
              <a:rPr lang="fr-BE" sz="2400" b="1" dirty="0"/>
              <a:t>:</a:t>
            </a:r>
          </a:p>
          <a:p>
            <a:pPr marL="269993" lvl="1" indent="-161996">
              <a:buFont typeface="Wingdings" pitchFamily="2" charset="2"/>
              <a:buChar char="§"/>
              <a:defRPr/>
            </a:pPr>
            <a:r>
              <a:rPr lang="en-GB" sz="2400" dirty="0"/>
              <a:t>Particulate Matter formation</a:t>
            </a:r>
            <a:endParaRPr lang="fr-BE" sz="2400" dirty="0"/>
          </a:p>
          <a:p>
            <a:pPr marL="269993" lvl="1" indent="-161996">
              <a:buFont typeface="Wingdings" pitchFamily="2" charset="2"/>
              <a:buChar char="§"/>
              <a:defRPr/>
            </a:pPr>
            <a:r>
              <a:rPr lang="fr-BE" sz="2400" dirty="0" err="1"/>
              <a:t>Deposition</a:t>
            </a:r>
            <a:r>
              <a:rPr lang="fr-BE" sz="2400" dirty="0"/>
              <a:t> (</a:t>
            </a:r>
            <a:r>
              <a:rPr lang="fr-BE" sz="2400" dirty="0" err="1"/>
              <a:t>wet</a:t>
            </a:r>
            <a:r>
              <a:rPr lang="fr-BE" sz="2400" dirty="0"/>
              <a:t> and dry)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99DDEE4-A953-4B4E-BBB6-D00EB80FAF5A}"/>
              </a:ext>
            </a:extLst>
          </p:cNvPr>
          <p:cNvSpPr/>
          <p:nvPr/>
        </p:nvSpPr>
        <p:spPr>
          <a:xfrm>
            <a:off x="8144673" y="1616502"/>
            <a:ext cx="61608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dirty="0"/>
              <a:t>Uncertainties </a:t>
            </a:r>
            <a:r>
              <a:rPr lang="en-GB" sz="2400" b="1" dirty="0">
                <a:solidFill>
                  <a:srgbClr val="0069B4"/>
                </a:solidFill>
              </a:rPr>
              <a:t>from 30% to 100%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dirty="0"/>
              <a:t>Large variations at national/regional scale</a:t>
            </a:r>
          </a:p>
        </p:txBody>
      </p:sp>
      <p:sp>
        <p:nvSpPr>
          <p:cNvPr id="43" name="Flèche en arc 33">
            <a:extLst>
              <a:ext uri="{FF2B5EF4-FFF2-40B4-BE49-F238E27FC236}">
                <a16:creationId xmlns:a16="http://schemas.microsoft.com/office/drawing/2014/main" id="{2295617D-563D-4978-A7B7-D6E62BEE5F86}"/>
              </a:ext>
            </a:extLst>
          </p:cNvPr>
          <p:cNvSpPr/>
          <p:nvPr/>
        </p:nvSpPr>
        <p:spPr>
          <a:xfrm rot="3584880">
            <a:off x="3449606" y="6681115"/>
            <a:ext cx="714582" cy="530399"/>
          </a:xfrm>
          <a:prstGeom prst="circularArrow">
            <a:avLst>
              <a:gd name="adj1" fmla="val 1749"/>
              <a:gd name="adj2" fmla="val 1142319"/>
              <a:gd name="adj3" fmla="val 20558737"/>
              <a:gd name="adj4" fmla="val 12049260"/>
              <a:gd name="adj5" fmla="val 542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2400">
              <a:solidFill>
                <a:schemeClr val="tx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36BBBE3-12BA-4A25-9819-AFB69F4CDAC8}"/>
              </a:ext>
            </a:extLst>
          </p:cNvPr>
          <p:cNvSpPr/>
          <p:nvPr/>
        </p:nvSpPr>
        <p:spPr>
          <a:xfrm>
            <a:off x="294418" y="1660454"/>
            <a:ext cx="12719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BE" sz="2400" b="1" dirty="0"/>
              <a:t>Sources</a:t>
            </a:r>
            <a:r>
              <a:rPr lang="fr-BE" sz="2800" b="1" dirty="0"/>
              <a:t>: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D7AB10A-2DB1-47E1-B4B9-0E7B420CECF0}"/>
              </a:ext>
            </a:extLst>
          </p:cNvPr>
          <p:cNvSpPr/>
          <p:nvPr/>
        </p:nvSpPr>
        <p:spPr>
          <a:xfrm>
            <a:off x="4860131" y="4766846"/>
            <a:ext cx="24885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fr-B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(Sutton </a:t>
            </a:r>
            <a:r>
              <a:rPr lang="fr-BE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et al.</a:t>
            </a:r>
            <a:r>
              <a:rPr lang="fr-B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2013)</a:t>
            </a:r>
            <a:endParaRPr lang="fr-FR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6" name="Freeform 9">
            <a:extLst>
              <a:ext uri="{FF2B5EF4-FFF2-40B4-BE49-F238E27FC236}">
                <a16:creationId xmlns:a16="http://schemas.microsoft.com/office/drawing/2014/main" id="{060BFDD5-1EE3-4176-BA5D-A05C85CD4485}"/>
              </a:ext>
            </a:extLst>
          </p:cNvPr>
          <p:cNvSpPr/>
          <p:nvPr/>
        </p:nvSpPr>
        <p:spPr>
          <a:xfrm>
            <a:off x="1529342" y="3397728"/>
            <a:ext cx="877735" cy="598667"/>
          </a:xfrm>
          <a:custGeom>
            <a:avLst/>
            <a:gdLst>
              <a:gd name="connsiteX0" fmla="*/ 614646 w 614646"/>
              <a:gd name="connsiteY0" fmla="*/ 0 h 396643"/>
              <a:gd name="connsiteX1" fmla="*/ 57528 w 614646"/>
              <a:gd name="connsiteY1" fmla="*/ 396643 h 396643"/>
              <a:gd name="connsiteX2" fmla="*/ 0 w 614646"/>
              <a:gd name="connsiteY2" fmla="*/ 308837 h 396643"/>
              <a:gd name="connsiteX3" fmla="*/ 614646 w 614646"/>
              <a:gd name="connsiteY3" fmla="*/ 0 h 396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4646" h="396643">
                <a:moveTo>
                  <a:pt x="614646" y="0"/>
                </a:moveTo>
                <a:lnTo>
                  <a:pt x="57528" y="396643"/>
                </a:lnTo>
                <a:lnTo>
                  <a:pt x="0" y="308837"/>
                </a:lnTo>
                <a:lnTo>
                  <a:pt x="614646" y="0"/>
                </a:lnTo>
                <a:close/>
              </a:path>
            </a:pathLst>
          </a:custGeom>
          <a:solidFill>
            <a:srgbClr val="673E9B"/>
          </a:solidFill>
          <a:ln w="76200">
            <a:solidFill>
              <a:srgbClr val="673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280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5307581-65F3-48C4-9EE7-07AD303E25B2}"/>
              </a:ext>
            </a:extLst>
          </p:cNvPr>
          <p:cNvSpPr/>
          <p:nvPr/>
        </p:nvSpPr>
        <p:spPr>
          <a:xfrm>
            <a:off x="336710" y="7216779"/>
            <a:ext cx="68552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/>
              <a:t>Short atmospheric lifetime: from 1 hour to a few days</a:t>
            </a:r>
            <a:endParaRPr lang="fr-BE" sz="2400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A877D21-AE20-4ABC-AFAA-264BA5EC1777}"/>
              </a:ext>
            </a:extLst>
          </p:cNvPr>
          <p:cNvSpPr txBox="1"/>
          <p:nvPr/>
        </p:nvSpPr>
        <p:spPr>
          <a:xfrm>
            <a:off x="3034769" y="1565247"/>
            <a:ext cx="1851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b="1" dirty="0">
                <a:solidFill>
                  <a:srgbClr val="FF0000"/>
                </a:solidFill>
              </a:rPr>
              <a:t>Agriculture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C18D247-1788-4434-86EA-00B857F2C134}"/>
              </a:ext>
            </a:extLst>
          </p:cNvPr>
          <p:cNvSpPr txBox="1"/>
          <p:nvPr/>
        </p:nvSpPr>
        <p:spPr>
          <a:xfrm>
            <a:off x="284563" y="3757328"/>
            <a:ext cx="1226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b="1" dirty="0" err="1">
                <a:solidFill>
                  <a:srgbClr val="673E9B"/>
                </a:solidFill>
              </a:rPr>
              <a:t>Industry</a:t>
            </a:r>
            <a:endParaRPr lang="fr-BE" sz="2000" b="1" dirty="0">
              <a:solidFill>
                <a:srgbClr val="673E9B"/>
              </a:solidFill>
            </a:endParaRPr>
          </a:p>
        </p:txBody>
      </p:sp>
      <p:sp>
        <p:nvSpPr>
          <p:cNvPr id="73" name="Flèche en arc 33">
            <a:extLst>
              <a:ext uri="{FF2B5EF4-FFF2-40B4-BE49-F238E27FC236}">
                <a16:creationId xmlns:a16="http://schemas.microsoft.com/office/drawing/2014/main" id="{86A1CC21-93DC-4699-9854-0B37AACD49B6}"/>
              </a:ext>
            </a:extLst>
          </p:cNvPr>
          <p:cNvSpPr/>
          <p:nvPr/>
        </p:nvSpPr>
        <p:spPr>
          <a:xfrm rot="18015120" flipH="1">
            <a:off x="3246868" y="7712409"/>
            <a:ext cx="714582" cy="530399"/>
          </a:xfrm>
          <a:prstGeom prst="circularArrow">
            <a:avLst>
              <a:gd name="adj1" fmla="val 1749"/>
              <a:gd name="adj2" fmla="val 1142319"/>
              <a:gd name="adj3" fmla="val 20558737"/>
              <a:gd name="adj4" fmla="val 12049260"/>
              <a:gd name="adj5" fmla="val 542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2400">
              <a:solidFill>
                <a:schemeClr val="tx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74E5F0D4-70CA-465E-AB0C-E6274A32A50B}"/>
              </a:ext>
            </a:extLst>
          </p:cNvPr>
          <p:cNvSpPr/>
          <p:nvPr/>
        </p:nvSpPr>
        <p:spPr>
          <a:xfrm>
            <a:off x="1262492" y="8282017"/>
            <a:ext cx="46833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/>
              <a:t>High spatial and temporal variability</a:t>
            </a:r>
            <a:endParaRPr lang="fr-BE" sz="24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594204E-8FA3-40CE-82C7-1F3D0714A73D}"/>
              </a:ext>
            </a:extLst>
          </p:cNvPr>
          <p:cNvGrpSpPr/>
          <p:nvPr/>
        </p:nvGrpSpPr>
        <p:grpSpPr>
          <a:xfrm>
            <a:off x="8245160" y="2971800"/>
            <a:ext cx="8758393" cy="5938754"/>
            <a:chOff x="8245160" y="3253285"/>
            <a:chExt cx="8758393" cy="593875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C29C28B-5E12-4797-AF00-AE903D1F3377}"/>
                </a:ext>
              </a:extLst>
            </p:cNvPr>
            <p:cNvSpPr/>
            <p:nvPr/>
          </p:nvSpPr>
          <p:spPr>
            <a:xfrm>
              <a:off x="8245160" y="3253285"/>
              <a:ext cx="8758393" cy="5938754"/>
            </a:xfrm>
            <a:prstGeom prst="rect">
              <a:avLst/>
            </a:prstGeom>
            <a:solidFill>
              <a:schemeClr val="bg2"/>
            </a:solidFill>
            <a:ln w="190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0" name="Picture 7" descr="C:\Users\Administrator\Pictures\NH3_setup.jpg">
              <a:extLst>
                <a:ext uri="{FF2B5EF4-FFF2-40B4-BE49-F238E27FC236}">
                  <a16:creationId xmlns:a16="http://schemas.microsoft.com/office/drawing/2014/main" id="{F91F2DF2-D58E-448A-8C97-913834BA6A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13731" y="4876800"/>
              <a:ext cx="1721365" cy="1145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ZoneTexte 43">
              <a:extLst>
                <a:ext uri="{FF2B5EF4-FFF2-40B4-BE49-F238E27FC236}">
                  <a16:creationId xmlns:a16="http://schemas.microsoft.com/office/drawing/2014/main" id="{5550E350-898B-4C4D-A4B2-3DF08CE75F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086784" y="6047070"/>
              <a:ext cx="1596628" cy="252249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9pPr>
            </a:lstStyle>
            <a:p>
              <a:pPr algn="r" eaLnBrk="1" hangingPunct="1">
                <a:lnSpc>
                  <a:spcPts val="1050"/>
                </a:lnSpc>
                <a:defRPr/>
              </a:pP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</a:rPr>
                <a:t>(M. </a:t>
              </a:r>
              <a:r>
                <a:rPr lang="en-US" sz="16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</a:rPr>
                <a:t>Zondlo</a:t>
              </a: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</a:rPr>
                <a:t>) </a:t>
              </a:r>
              <a:endParaRPr 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endParaRPr>
            </a:p>
          </p:txBody>
        </p:sp>
        <p:sp>
          <p:nvSpPr>
            <p:cNvPr id="62" name="TextBox 14">
              <a:extLst>
                <a:ext uri="{FF2B5EF4-FFF2-40B4-BE49-F238E27FC236}">
                  <a16:creationId xmlns:a16="http://schemas.microsoft.com/office/drawing/2014/main" id="{7D7A9B10-2B35-428D-A0BF-70054A9BC3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01265" y="3862504"/>
              <a:ext cx="7827579" cy="218264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9pPr>
            </a:lstStyle>
            <a:p>
              <a:pPr marL="55687" lvl="1" indent="0" eaLnBrk="1" hangingPunct="1">
                <a:spcAft>
                  <a:spcPts val="900"/>
                </a:spcAft>
                <a:defRPr/>
              </a:pPr>
              <a:r>
                <a:rPr lang="en-GB" sz="2400" u="sng" dirty="0">
                  <a:latin typeface="+mn-lt"/>
                </a:rPr>
                <a:t>Measurement networks:</a:t>
              </a:r>
              <a:endParaRPr lang="fr-BE" sz="2400" u="sng" dirty="0">
                <a:latin typeface="+mn-lt"/>
              </a:endParaRPr>
            </a:p>
            <a:p>
              <a:pPr marL="269993" lvl="1" eaLnBrk="1" hangingPunct="1">
                <a:spcAft>
                  <a:spcPts val="450"/>
                </a:spcAft>
                <a:buFont typeface="Wingdings" pitchFamily="2" charset="2"/>
                <a:buChar char="§"/>
                <a:defRPr/>
              </a:pPr>
              <a:r>
                <a:rPr lang="en-GB" sz="2400" dirty="0">
                  <a:latin typeface="+mn-lt"/>
                </a:rPr>
                <a:t>Sparse and </a:t>
              </a:r>
              <a:r>
                <a:rPr lang="en-GB" sz="2400" dirty="0" err="1">
                  <a:latin typeface="+mn-lt"/>
                </a:rPr>
                <a:t>i</a:t>
              </a:r>
              <a:r>
                <a:rPr lang="fr-BE" sz="2400" dirty="0" err="1">
                  <a:latin typeface="+mn-lt"/>
                </a:rPr>
                <a:t>ntegrated</a:t>
              </a:r>
              <a:r>
                <a:rPr lang="fr-BE" sz="2400" dirty="0">
                  <a:latin typeface="+mn-lt"/>
                </a:rPr>
                <a:t> (passive sampler)</a:t>
              </a:r>
            </a:p>
            <a:p>
              <a:pPr marL="855778" lvl="3" indent="0" eaLnBrk="1" hangingPunct="1">
                <a:spcAft>
                  <a:spcPts val="450"/>
                </a:spcAft>
                <a:defRPr/>
              </a:pPr>
              <a:r>
                <a:rPr lang="en-GB" sz="2400" dirty="0">
                  <a:latin typeface="+mn-lt"/>
                </a:rPr>
                <a:t>		…but increasing availability!</a:t>
              </a:r>
            </a:p>
            <a:p>
              <a:pPr marL="567109" lvl="2" indent="-53999" eaLnBrk="1" hangingPunct="1">
                <a:buFont typeface="Calibri" panose="020F0502020204030204" pitchFamily="34" charset="0"/>
                <a:buChar char="-"/>
                <a:defRPr/>
              </a:pPr>
              <a:r>
                <a:rPr lang="en-GB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FTIR: Fourier Transform IR</a:t>
              </a:r>
            </a:p>
            <a:p>
              <a:pPr marL="567109" lvl="2" indent="-53999" eaLnBrk="1" hangingPunct="1">
                <a:buFont typeface="Calibri" panose="020F0502020204030204" pitchFamily="34" charset="0"/>
                <a:buChar char="-"/>
                <a:defRPr/>
              </a:pPr>
              <a:r>
                <a:rPr lang="en-GB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CIMS: Chemical Ionization Mass Spectrometer</a:t>
              </a:r>
            </a:p>
            <a:p>
              <a:pPr marL="567109" lvl="2" indent="-53999" eaLnBrk="1" hangingPunct="1">
                <a:buFont typeface="Calibri" panose="020F0502020204030204" pitchFamily="34" charset="0"/>
                <a:buChar char="-"/>
                <a:defRPr/>
              </a:pPr>
              <a:r>
                <a:rPr lang="en-GB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DOAS: Differential Optical Absorption Spectroscopy</a:t>
              </a:r>
              <a:endParaRPr lang="fr-BE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pic>
          <p:nvPicPr>
            <p:cNvPr id="67" name="Picture 2" descr="http://upload.wikimedia.org/wikipedia/commons/a/a9/Meetmast_Cabauw.jpg">
              <a:extLst>
                <a:ext uri="{FF2B5EF4-FFF2-40B4-BE49-F238E27FC236}">
                  <a16:creationId xmlns:a16="http://schemas.microsoft.com/office/drawing/2014/main" id="{DAFAD874-0864-4F04-9056-594D3C40D9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97823" y="3371971"/>
              <a:ext cx="900774" cy="12002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9" name="ZoneTexte 43">
              <a:extLst>
                <a:ext uri="{FF2B5EF4-FFF2-40B4-BE49-F238E27FC236}">
                  <a16:creationId xmlns:a16="http://schemas.microsoft.com/office/drawing/2014/main" id="{28F7D167-7FF8-4072-A26D-6CC2A2A1BB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776243" y="4623685"/>
              <a:ext cx="1144929" cy="25224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9pPr>
            </a:lstStyle>
            <a:p>
              <a:pPr algn="r" eaLnBrk="1" hangingPunct="1">
                <a:lnSpc>
                  <a:spcPts val="1050"/>
                </a:lnSpc>
                <a:defRPr/>
              </a:pP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</a:rPr>
                <a:t>(</a:t>
              </a:r>
              <a:r>
                <a:rPr lang="en-US" sz="16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</a:rPr>
                <a:t>Cabauw</a:t>
              </a: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</a:rPr>
                <a:t>) </a:t>
              </a:r>
              <a:endParaRPr 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endParaRPr>
            </a:p>
          </p:txBody>
        </p:sp>
        <p:sp>
          <p:nvSpPr>
            <p:cNvPr id="70" name="ZoneTexte 43">
              <a:extLst>
                <a:ext uri="{FF2B5EF4-FFF2-40B4-BE49-F238E27FC236}">
                  <a16:creationId xmlns:a16="http://schemas.microsoft.com/office/drawing/2014/main" id="{05DE8F98-FC34-4F1D-8DB6-3662E14871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641178" y="4394762"/>
              <a:ext cx="840535" cy="25224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9pPr>
            </a:lstStyle>
            <a:p>
              <a:pPr algn="r" eaLnBrk="1" hangingPunct="1">
                <a:lnSpc>
                  <a:spcPts val="1050"/>
                </a:lnSpc>
                <a:defRPr/>
              </a:pP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</a:rPr>
                <a:t>(NOAA) </a:t>
              </a:r>
              <a:endParaRPr 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endParaRPr>
            </a:p>
          </p:txBody>
        </p:sp>
        <p:pic>
          <p:nvPicPr>
            <p:cNvPr id="72" name="Picture 11" descr="NOAA WP-3D aircraft">
              <a:extLst>
                <a:ext uri="{FF2B5EF4-FFF2-40B4-BE49-F238E27FC236}">
                  <a16:creationId xmlns:a16="http://schemas.microsoft.com/office/drawing/2014/main" id="{EDC3B716-4082-4F12-B017-EA8986FD0C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657405" y="3522567"/>
              <a:ext cx="1723742" cy="847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99013AE-4782-48C0-9476-605A500519EA}"/>
                </a:ext>
              </a:extLst>
            </p:cNvPr>
            <p:cNvSpPr/>
            <p:nvPr/>
          </p:nvSpPr>
          <p:spPr>
            <a:xfrm>
              <a:off x="8321822" y="3293809"/>
              <a:ext cx="17237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BE" sz="2400" b="1" dirty="0"/>
                <a:t>Monitoring</a:t>
              </a:r>
              <a:r>
                <a:rPr lang="fr-BE" sz="2800" b="1" dirty="0"/>
                <a:t>: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9CEA976-7E13-498D-96C1-D52C3301541C}"/>
                </a:ext>
              </a:extLst>
            </p:cNvPr>
            <p:cNvSpPr txBox="1"/>
            <p:nvPr/>
          </p:nvSpPr>
          <p:spPr>
            <a:xfrm>
              <a:off x="8556920" y="6104014"/>
              <a:ext cx="3874423" cy="29726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5687" lvl="1">
                <a:spcAft>
                  <a:spcPts val="900"/>
                </a:spcAft>
                <a:defRPr/>
              </a:pPr>
              <a:r>
                <a:rPr lang="en-GB" sz="2400" u="sng" dirty="0"/>
                <a:t>Modelling work:</a:t>
              </a:r>
              <a:endParaRPr lang="fr-BE" sz="2400" u="sng" dirty="0"/>
            </a:p>
            <a:p>
              <a:pPr marL="269993" lvl="1" indent="-213295">
                <a:spcAft>
                  <a:spcPts val="1350"/>
                </a:spcAft>
                <a:buFont typeface="Wingdings" pitchFamily="2" charset="2"/>
                <a:buChar char="§"/>
                <a:defRPr/>
              </a:pPr>
              <a:r>
                <a:rPr lang="en-GB" sz="2400" dirty="0"/>
                <a:t>Highly dependent on the timing and gridding of emissions used as input</a:t>
              </a:r>
            </a:p>
            <a:p>
              <a:pPr marL="269993" lvl="1" indent="-213295">
                <a:spcAft>
                  <a:spcPts val="1800"/>
                </a:spcAft>
                <a:buFont typeface="Wingdings" pitchFamily="2" charset="2"/>
                <a:buChar char="§"/>
                <a:defRPr/>
              </a:pPr>
              <a:r>
                <a:rPr lang="en-GB" sz="2400" dirty="0"/>
                <a:t>Limited by the lack of reliable inventories (and observations)</a:t>
              </a:r>
            </a:p>
          </p:txBody>
        </p:sp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8CCD6571-4EBB-4401-9AA7-BD134938E4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26872" y="6832146"/>
              <a:ext cx="4473952" cy="1931932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38CF96E-AAF1-493D-A5CE-665565CFE3BA}"/>
              </a:ext>
            </a:extLst>
          </p:cNvPr>
          <p:cNvSpPr/>
          <p:nvPr/>
        </p:nvSpPr>
        <p:spPr>
          <a:xfrm>
            <a:off x="2407077" y="1642260"/>
            <a:ext cx="395654" cy="290810"/>
          </a:xfrm>
          <a:prstGeom prst="rect">
            <a:avLst/>
          </a:prstGeom>
          <a:solidFill>
            <a:schemeClr val="bg1"/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Partial Circle 6">
            <a:extLst>
              <a:ext uri="{FF2B5EF4-FFF2-40B4-BE49-F238E27FC236}">
                <a16:creationId xmlns:a16="http://schemas.microsoft.com/office/drawing/2014/main" id="{11F1A4BC-82B9-4B0B-AED0-95649A499252}"/>
              </a:ext>
            </a:extLst>
          </p:cNvPr>
          <p:cNvSpPr/>
          <p:nvPr/>
        </p:nvSpPr>
        <p:spPr>
          <a:xfrm flipH="1">
            <a:off x="1389232" y="1934091"/>
            <a:ext cx="2592000" cy="2592000"/>
          </a:xfrm>
          <a:prstGeom prst="pie">
            <a:avLst>
              <a:gd name="adj1" fmla="val 3987392"/>
              <a:gd name="adj2" fmla="val 16200000"/>
            </a:avLst>
          </a:prstGeom>
          <a:solidFill>
            <a:srgbClr val="F82B02">
              <a:alpha val="50196"/>
            </a:srgbClr>
          </a:solidFill>
          <a:ln w="57150" cap="rnd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pic>
        <p:nvPicPr>
          <p:cNvPr id="63" name="Picture 2">
            <a:extLst>
              <a:ext uri="{FF2B5EF4-FFF2-40B4-BE49-F238E27FC236}">
                <a16:creationId xmlns:a16="http://schemas.microsoft.com/office/drawing/2014/main" id="{8D90C6D9-B1FB-43DC-91C0-01381F00F4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31699" y="3808504"/>
            <a:ext cx="205909" cy="1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905D0533-A828-432E-930F-7E6782A4F33D}"/>
              </a:ext>
            </a:extLst>
          </p:cNvPr>
          <p:cNvSpPr txBox="1"/>
          <p:nvPr/>
        </p:nvSpPr>
        <p:spPr>
          <a:xfrm>
            <a:off x="575943" y="4394762"/>
            <a:ext cx="12260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b="1" dirty="0" err="1">
                <a:solidFill>
                  <a:srgbClr val="91BE32"/>
                </a:solidFill>
              </a:rPr>
              <a:t>Biomass</a:t>
            </a:r>
            <a:r>
              <a:rPr lang="fr-BE" sz="2000" b="1" dirty="0">
                <a:solidFill>
                  <a:srgbClr val="91BE32"/>
                </a:solidFill>
              </a:rPr>
              <a:t> Burning</a:t>
            </a:r>
          </a:p>
        </p:txBody>
      </p:sp>
    </p:spTree>
    <p:extLst>
      <p:ext uri="{BB962C8B-B14F-4D97-AF65-F5344CB8AC3E}">
        <p14:creationId xmlns:p14="http://schemas.microsoft.com/office/powerpoint/2010/main" val="1706898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7" grpId="0" animBg="1"/>
      <p:bldP spid="6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E948A-2A66-46BF-993A-D4221F202943}" type="datetime1">
              <a:rPr lang="fr-FR" smtClean="0"/>
              <a:t>17/02/2022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IASI LATMOS - ULB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A935-C22D-49F9-A2CC-0D06D247411E}" type="slidenum">
              <a:rPr lang="fr-FR" smtClean="0"/>
              <a:t>5</a:t>
            </a:fld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192214" y="152400"/>
            <a:ext cx="14107317" cy="533400"/>
          </a:xfrm>
        </p:spPr>
        <p:txBody>
          <a:bodyPr>
            <a:normAutofit/>
          </a:bodyPr>
          <a:lstStyle/>
          <a:p>
            <a:pPr algn="r"/>
            <a:r>
              <a:rPr lang="fr-FR" dirty="0">
                <a:solidFill>
                  <a:schemeClr val="accent1"/>
                </a:solidFill>
              </a:rPr>
              <a:t>Introduction          </a:t>
            </a:r>
            <a:r>
              <a:rPr lang="fr-FR" dirty="0"/>
              <a:t>IASI-NH</a:t>
            </a:r>
            <a:r>
              <a:rPr lang="fr-FR" baseline="-25000" dirty="0"/>
              <a:t>3</a:t>
            </a:r>
            <a:r>
              <a:rPr lang="fr-FR" dirty="0"/>
              <a:t> data record</a:t>
            </a:r>
            <a:r>
              <a:rPr lang="fr-FR" dirty="0">
                <a:solidFill>
                  <a:schemeClr val="accent1"/>
                </a:solidFill>
              </a:rPr>
              <a:t>          Point Sources          Trends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326E379-8358-475D-A365-6176A50A2746}"/>
              </a:ext>
            </a:extLst>
          </p:cNvPr>
          <p:cNvGrpSpPr>
            <a:grpSpLocks noChangeAspect="1"/>
          </p:cNvGrpSpPr>
          <p:nvPr/>
        </p:nvGrpSpPr>
        <p:grpSpPr>
          <a:xfrm>
            <a:off x="7138167" y="4817667"/>
            <a:ext cx="5126056" cy="1601386"/>
            <a:chOff x="5503602" y="3673353"/>
            <a:chExt cx="3223929" cy="100716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1A84D9E-4921-4620-9C5A-FFE1AFFEA4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03602" y="3673353"/>
              <a:ext cx="3223585" cy="51764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219DD94-E48E-45F6-8542-A15DE24F0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03946" y="4203621"/>
              <a:ext cx="3223585" cy="476892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13" name="Title 3">
            <a:extLst>
              <a:ext uri="{FF2B5EF4-FFF2-40B4-BE49-F238E27FC236}">
                <a16:creationId xmlns:a16="http://schemas.microsoft.com/office/drawing/2014/main" id="{32765299-FBBB-4241-B97E-7E1C897FE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1111191"/>
            <a:ext cx="1333500" cy="396000"/>
          </a:xfrm>
          <a:solidFill>
            <a:srgbClr val="1463A3"/>
          </a:solidFill>
        </p:spPr>
        <p:txBody>
          <a:bodyPr anchor="t">
            <a:normAutofit fontScale="90000"/>
          </a:bodyPr>
          <a:lstStyle/>
          <a:p>
            <a:pPr>
              <a:spcBef>
                <a:spcPct val="50000"/>
              </a:spcBef>
            </a:pPr>
            <a:r>
              <a:rPr lang="en-GB" sz="2400" dirty="0">
                <a:solidFill>
                  <a:schemeClr val="bg1"/>
                </a:solidFill>
              </a:rPr>
              <a:t>IASI-NH</a:t>
            </a:r>
            <a:r>
              <a:rPr lang="en-GB" sz="2400" baseline="-25000" dirty="0">
                <a:solidFill>
                  <a:schemeClr val="bg1"/>
                </a:solidFill>
              </a:rPr>
              <a:t>3</a:t>
            </a: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FBE002B-2305-47B0-86F6-A1ABF4AA6E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4788" y="1906575"/>
            <a:ext cx="5601243" cy="159251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288610F-B7E2-4E7A-A9B1-FA471B0ADA6D}"/>
              </a:ext>
            </a:extLst>
          </p:cNvPr>
          <p:cNvSpPr txBox="1"/>
          <p:nvPr/>
        </p:nvSpPr>
        <p:spPr>
          <a:xfrm>
            <a:off x="2254844" y="3076831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70C0"/>
                </a:solidFill>
              </a:rPr>
              <a:t>2014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D2EC79-FD1D-45C9-806B-2CC42CD14907}"/>
              </a:ext>
            </a:extLst>
          </p:cNvPr>
          <p:cNvSpPr txBox="1"/>
          <p:nvPr/>
        </p:nvSpPr>
        <p:spPr>
          <a:xfrm>
            <a:off x="6612730" y="5790613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70C0"/>
                </a:solidFill>
              </a:rPr>
              <a:t>2017</a:t>
            </a:r>
            <a:endParaRPr lang="en-US" sz="1600" b="1" dirty="0">
              <a:solidFill>
                <a:srgbClr val="0070C0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73F3828-4357-4C38-B453-E744DEE084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809" y="1906575"/>
            <a:ext cx="1923904" cy="25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99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 Box 27">
            <a:extLst>
              <a:ext uri="{FF2B5EF4-FFF2-40B4-BE49-F238E27FC236}">
                <a16:creationId xmlns:a16="http://schemas.microsoft.com/office/drawing/2014/main" id="{59E1B7F9-D36B-44DD-88DC-72FCF91C4B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9731" y="1549892"/>
            <a:ext cx="187519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Clarisse et al., Nature Geo </a:t>
            </a:r>
          </a:p>
          <a:p>
            <a:r>
              <a:rPr lang="en-US" sz="1600" b="1" dirty="0">
                <a:solidFill>
                  <a:srgbClr val="0070C0"/>
                </a:solidFill>
                <a:latin typeface="Calibri" pitchFamily="34" charset="0"/>
              </a:rPr>
              <a:t>         2009</a:t>
            </a:r>
            <a:endParaRPr lang="en-US" sz="1200" b="1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CBE86D-071D-4BE2-B996-8A5CFAD0FF23}"/>
              </a:ext>
            </a:extLst>
          </p:cNvPr>
          <p:cNvSpPr txBox="1"/>
          <p:nvPr/>
        </p:nvSpPr>
        <p:spPr>
          <a:xfrm rot="1560000">
            <a:off x="3286312" y="5731644"/>
            <a:ext cx="3730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chemeClr val="bg1">
                    <a:lumMod val="50000"/>
                  </a:schemeClr>
                </a:solidFill>
              </a:rPr>
              <a:t>Algorithm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</a:rPr>
              <a:t> and </a:t>
            </a:r>
            <a:r>
              <a:rPr lang="fr-FR" b="1" dirty="0" err="1">
                <a:solidFill>
                  <a:schemeClr val="bg1">
                    <a:lumMod val="50000"/>
                  </a:schemeClr>
                </a:solidFill>
              </a:rPr>
              <a:t>method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</a:rPr>
              <a:t>  </a:t>
            </a:r>
            <a:r>
              <a:rPr lang="fr-FR" b="1" dirty="0" err="1">
                <a:solidFill>
                  <a:schemeClr val="bg1">
                    <a:lumMod val="50000"/>
                  </a:schemeClr>
                </a:solidFill>
              </a:rPr>
              <a:t>development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Right Arrow 27">
            <a:extLst>
              <a:ext uri="{FF2B5EF4-FFF2-40B4-BE49-F238E27FC236}">
                <a16:creationId xmlns:a16="http://schemas.microsoft.com/office/drawing/2014/main" id="{65F1F4B4-1CD9-4BA4-A177-D35067A297A3}"/>
              </a:ext>
            </a:extLst>
          </p:cNvPr>
          <p:cNvSpPr/>
          <p:nvPr/>
        </p:nvSpPr>
        <p:spPr>
          <a:xfrm rot="1560000">
            <a:off x="1885449" y="6301830"/>
            <a:ext cx="9912545" cy="268755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E6775B6-38EC-46AB-A118-4A4ACAFAC9D9}"/>
              </a:ext>
            </a:extLst>
          </p:cNvPr>
          <p:cNvSpPr txBox="1"/>
          <p:nvPr/>
        </p:nvSpPr>
        <p:spPr>
          <a:xfrm>
            <a:off x="7505357" y="8743890"/>
            <a:ext cx="518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Artiﬁcial Neural Network for IASI = </a:t>
            </a:r>
            <a:r>
              <a:rPr lang="fr-FR" sz="2000" b="1" dirty="0">
                <a:solidFill>
                  <a:srgbClr val="0070C0"/>
                </a:solidFill>
              </a:rPr>
              <a:t>ANNI version 3</a:t>
            </a:r>
            <a:endParaRPr lang="en-US" sz="2000" b="1" dirty="0">
              <a:solidFill>
                <a:srgbClr val="0070C0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2CFC854-B685-44F3-8ED7-9170F9CCCE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3141" y="3502442"/>
            <a:ext cx="5262821" cy="1609169"/>
          </a:xfrm>
          <a:prstGeom prst="rect">
            <a:avLst/>
          </a:prstGeom>
          <a:ln>
            <a:noFill/>
          </a:ln>
          <a:effectLst/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BD66728-1291-404E-B5B6-F982A7BC3D4A}"/>
              </a:ext>
            </a:extLst>
          </p:cNvPr>
          <p:cNvSpPr txBox="1"/>
          <p:nvPr/>
        </p:nvSpPr>
        <p:spPr>
          <a:xfrm>
            <a:off x="3971710" y="449580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70C0"/>
                </a:solidFill>
              </a:rPr>
              <a:t>2016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D342E1B-0B74-4EE2-92CA-DD95AD894E2A}"/>
              </a:ext>
            </a:extLst>
          </p:cNvPr>
          <p:cNvSpPr txBox="1"/>
          <p:nvPr/>
        </p:nvSpPr>
        <p:spPr>
          <a:xfrm>
            <a:off x="8944612" y="6932530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70C0"/>
                </a:solidFill>
              </a:rPr>
              <a:t>2018</a:t>
            </a:r>
            <a:endParaRPr lang="en-US" sz="1600" b="1" dirty="0">
              <a:solidFill>
                <a:srgbClr val="0070C0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C27186A-A388-4D10-9D17-783B5923A6D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7688" y="6297397"/>
            <a:ext cx="4603322" cy="1495237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A05EE93-FCB0-4BFF-B3A4-E2ED255EB41F}"/>
              </a:ext>
            </a:extLst>
          </p:cNvPr>
          <p:cNvGrpSpPr>
            <a:grpSpLocks noChangeAspect="1"/>
          </p:cNvGrpSpPr>
          <p:nvPr/>
        </p:nvGrpSpPr>
        <p:grpSpPr>
          <a:xfrm>
            <a:off x="12159349" y="8006379"/>
            <a:ext cx="4304482" cy="1126227"/>
            <a:chOff x="8404305" y="5861366"/>
            <a:chExt cx="2707216" cy="708318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0F24B6C-CA3E-4C6C-B5D2-2EF75F95EE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04305" y="5861366"/>
              <a:ext cx="2707216" cy="212667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1EC452C-120E-448D-BC82-F608811FC2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04305" y="6027094"/>
              <a:ext cx="2707216" cy="542590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20E8A6F3-9555-4369-A27B-B355C1CFF624}"/>
              </a:ext>
            </a:extLst>
          </p:cNvPr>
          <p:cNvSpPr txBox="1"/>
          <p:nvPr/>
        </p:nvSpPr>
        <p:spPr>
          <a:xfrm>
            <a:off x="11434231" y="824552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70C0"/>
                </a:solidFill>
              </a:rPr>
              <a:t>2021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31" name="Right Arrow 27">
            <a:extLst>
              <a:ext uri="{FF2B5EF4-FFF2-40B4-BE49-F238E27FC236}">
                <a16:creationId xmlns:a16="http://schemas.microsoft.com/office/drawing/2014/main" id="{055B18D8-9CE5-4ADA-8BDA-CC773C974C49}"/>
              </a:ext>
            </a:extLst>
          </p:cNvPr>
          <p:cNvSpPr/>
          <p:nvPr/>
        </p:nvSpPr>
        <p:spPr>
          <a:xfrm rot="1555114">
            <a:off x="12612025" y="9292389"/>
            <a:ext cx="452118" cy="221122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45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E948A-2A66-46BF-993A-D4221F202943}" type="datetime1">
              <a:rPr lang="fr-FR" smtClean="0"/>
              <a:t>17/02/2022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IASI LATMOS - ULB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A935-C22D-49F9-A2CC-0D06D247411E}" type="slidenum">
              <a:rPr lang="fr-FR" smtClean="0"/>
              <a:t>6</a:t>
            </a:fld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192214" y="152400"/>
            <a:ext cx="14107317" cy="533400"/>
          </a:xfrm>
        </p:spPr>
        <p:txBody>
          <a:bodyPr>
            <a:normAutofit/>
          </a:bodyPr>
          <a:lstStyle/>
          <a:p>
            <a:pPr algn="r"/>
            <a:r>
              <a:rPr lang="fr-FR" dirty="0">
                <a:solidFill>
                  <a:schemeClr val="accent1"/>
                </a:solidFill>
              </a:rPr>
              <a:t>Introduction          </a:t>
            </a:r>
            <a:r>
              <a:rPr lang="fr-FR" dirty="0"/>
              <a:t>IASI-NH</a:t>
            </a:r>
            <a:r>
              <a:rPr lang="fr-FR" baseline="-25000" dirty="0"/>
              <a:t>3</a:t>
            </a:r>
            <a:r>
              <a:rPr lang="fr-FR" dirty="0"/>
              <a:t> data record          </a:t>
            </a:r>
            <a:r>
              <a:rPr lang="fr-FR" dirty="0">
                <a:solidFill>
                  <a:schemeClr val="accent1"/>
                </a:solidFill>
              </a:rPr>
              <a:t>Point Sources          Trends</a:t>
            </a:r>
          </a:p>
        </p:txBody>
      </p:sp>
      <p:sp>
        <p:nvSpPr>
          <p:cNvPr id="9" name="Rounded Rectangle 30">
            <a:extLst>
              <a:ext uri="{FF2B5EF4-FFF2-40B4-BE49-F238E27FC236}">
                <a16:creationId xmlns:a16="http://schemas.microsoft.com/office/drawing/2014/main" id="{CCC3D3AB-74FD-4167-8B0D-4835FD961414}"/>
              </a:ext>
            </a:extLst>
          </p:cNvPr>
          <p:cNvSpPr/>
          <p:nvPr/>
        </p:nvSpPr>
        <p:spPr>
          <a:xfrm>
            <a:off x="2835406" y="3209804"/>
            <a:ext cx="2160458" cy="233812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0" name="Rounded Rectangle 35">
            <a:extLst>
              <a:ext uri="{FF2B5EF4-FFF2-40B4-BE49-F238E27FC236}">
                <a16:creationId xmlns:a16="http://schemas.microsoft.com/office/drawing/2014/main" id="{4064D088-A5AE-4590-AE51-47440026C68A}"/>
              </a:ext>
            </a:extLst>
          </p:cNvPr>
          <p:cNvSpPr/>
          <p:nvPr/>
        </p:nvSpPr>
        <p:spPr>
          <a:xfrm>
            <a:off x="2116000" y="1925207"/>
            <a:ext cx="3533191" cy="549938"/>
          </a:xfrm>
          <a:prstGeom prst="roundRect">
            <a:avLst/>
          </a:prstGeom>
          <a:solidFill>
            <a:srgbClr val="315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white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1F866E-59B9-441C-8E00-F9BB33898C28}"/>
              </a:ext>
            </a:extLst>
          </p:cNvPr>
          <p:cNvSpPr txBox="1"/>
          <p:nvPr/>
        </p:nvSpPr>
        <p:spPr>
          <a:xfrm>
            <a:off x="1081200" y="1457498"/>
            <a:ext cx="5784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prstClr val="black"/>
                </a:solidFill>
              </a:rPr>
              <a:t>Near-real time </a:t>
            </a:r>
            <a:r>
              <a:rPr lang="fr-FR" dirty="0" err="1">
                <a:solidFill>
                  <a:prstClr val="black"/>
                </a:solidFill>
              </a:rPr>
              <a:t>processing</a:t>
            </a:r>
            <a:r>
              <a:rPr lang="fr-FR" dirty="0">
                <a:solidFill>
                  <a:prstClr val="black"/>
                </a:solidFill>
              </a:rPr>
              <a:t> of IASI radiances at ULB/LATMOS </a:t>
            </a:r>
            <a:endParaRPr lang="fr-BE" dirty="0">
              <a:solidFill>
                <a:prstClr val="black"/>
              </a:solidFill>
            </a:endParaRPr>
          </a:p>
        </p:txBody>
      </p:sp>
      <p:sp>
        <p:nvSpPr>
          <p:cNvPr id="13" name="Rounded Rectangle 27">
            <a:extLst>
              <a:ext uri="{FF2B5EF4-FFF2-40B4-BE49-F238E27FC236}">
                <a16:creationId xmlns:a16="http://schemas.microsoft.com/office/drawing/2014/main" id="{60C07A4E-E27F-463E-8030-66EE17F6E8C0}"/>
              </a:ext>
            </a:extLst>
          </p:cNvPr>
          <p:cNvSpPr/>
          <p:nvPr/>
        </p:nvSpPr>
        <p:spPr>
          <a:xfrm>
            <a:off x="3112398" y="4145199"/>
            <a:ext cx="1606473" cy="821574"/>
          </a:xfrm>
          <a:prstGeom prst="round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err="1">
                <a:solidFill>
                  <a:prstClr val="white"/>
                </a:solidFill>
              </a:rPr>
              <a:t>H</a:t>
            </a:r>
            <a:r>
              <a:rPr lang="fr-FR" sz="1400" dirty="0" err="1">
                <a:solidFill>
                  <a:prstClr val="white"/>
                </a:solidFill>
              </a:rPr>
              <a:t>yperspectral</a:t>
            </a:r>
            <a:r>
              <a:rPr lang="fr-FR" sz="1400" dirty="0">
                <a:solidFill>
                  <a:prstClr val="white"/>
                </a:solidFill>
              </a:rPr>
              <a:t> </a:t>
            </a:r>
            <a:r>
              <a:rPr lang="fr-FR" sz="1400" b="1" dirty="0">
                <a:solidFill>
                  <a:prstClr val="white"/>
                </a:solidFill>
              </a:rPr>
              <a:t>R</a:t>
            </a:r>
            <a:r>
              <a:rPr lang="fr-FR" sz="1400" dirty="0">
                <a:solidFill>
                  <a:prstClr val="white"/>
                </a:solidFill>
              </a:rPr>
              <a:t>ange </a:t>
            </a:r>
            <a:r>
              <a:rPr lang="fr-FR" sz="1400" b="1" dirty="0">
                <a:solidFill>
                  <a:prstClr val="white"/>
                </a:solidFill>
              </a:rPr>
              <a:t>I</a:t>
            </a:r>
            <a:r>
              <a:rPr lang="fr-FR" sz="1400" dirty="0">
                <a:solidFill>
                  <a:prstClr val="white"/>
                </a:solidFill>
              </a:rPr>
              <a:t>ndex (HRI) </a:t>
            </a:r>
            <a:r>
              <a:rPr lang="fr-FR" sz="1400" dirty="0" err="1">
                <a:solidFill>
                  <a:prstClr val="white"/>
                </a:solidFill>
              </a:rPr>
              <a:t>calculation</a:t>
            </a:r>
            <a:endParaRPr lang="fr-BE" sz="1400" dirty="0">
              <a:solidFill>
                <a:prstClr val="white"/>
              </a:solidFill>
            </a:endParaRPr>
          </a:p>
        </p:txBody>
      </p:sp>
      <p:sp>
        <p:nvSpPr>
          <p:cNvPr id="15" name="Rounded Rectangle 31">
            <a:extLst>
              <a:ext uri="{FF2B5EF4-FFF2-40B4-BE49-F238E27FC236}">
                <a16:creationId xmlns:a16="http://schemas.microsoft.com/office/drawing/2014/main" id="{A7BDAC6C-8B94-4AED-AE1C-E775A0217E36}"/>
              </a:ext>
            </a:extLst>
          </p:cNvPr>
          <p:cNvSpPr/>
          <p:nvPr/>
        </p:nvSpPr>
        <p:spPr>
          <a:xfrm>
            <a:off x="3112398" y="4999101"/>
            <a:ext cx="1606473" cy="399536"/>
          </a:xfrm>
          <a:prstGeom prst="round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prstClr val="white"/>
                </a:solidFill>
              </a:rPr>
              <a:t>Neural Network</a:t>
            </a:r>
            <a:endParaRPr lang="fr-BE" sz="1400" dirty="0">
              <a:solidFill>
                <a:prstClr val="white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EB3AB6-B435-4440-842C-53B94125061C}"/>
              </a:ext>
            </a:extLst>
          </p:cNvPr>
          <p:cNvSpPr txBox="1"/>
          <p:nvPr/>
        </p:nvSpPr>
        <p:spPr>
          <a:xfrm>
            <a:off x="2979422" y="3191830"/>
            <a:ext cx="1780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ED7D31">
                    <a:lumMod val="20000"/>
                    <a:lumOff val="80000"/>
                  </a:srgbClr>
                </a:solidFill>
              </a:rPr>
              <a:t>ANNI</a:t>
            </a:r>
          </a:p>
          <a:p>
            <a:pPr algn="ctr"/>
            <a:r>
              <a:rPr lang="fr-FR" b="1" dirty="0" err="1">
                <a:solidFill>
                  <a:prstClr val="white"/>
                </a:solidFill>
              </a:rPr>
              <a:t>A</a:t>
            </a:r>
            <a:r>
              <a:rPr lang="fr-FR" dirty="0" err="1">
                <a:solidFill>
                  <a:prstClr val="white"/>
                </a:solidFill>
              </a:rPr>
              <a:t>rtificial</a:t>
            </a:r>
            <a:r>
              <a:rPr lang="fr-FR" dirty="0">
                <a:solidFill>
                  <a:prstClr val="white"/>
                </a:solidFill>
              </a:rPr>
              <a:t> </a:t>
            </a:r>
            <a:r>
              <a:rPr lang="fr-FR" b="1" dirty="0">
                <a:solidFill>
                  <a:prstClr val="white"/>
                </a:solidFill>
              </a:rPr>
              <a:t>N</a:t>
            </a:r>
            <a:r>
              <a:rPr lang="fr-FR" dirty="0">
                <a:solidFill>
                  <a:prstClr val="white"/>
                </a:solidFill>
              </a:rPr>
              <a:t>eural </a:t>
            </a:r>
            <a:r>
              <a:rPr lang="fr-FR" b="1" dirty="0">
                <a:solidFill>
                  <a:prstClr val="white"/>
                </a:solidFill>
              </a:rPr>
              <a:t>N</a:t>
            </a:r>
            <a:r>
              <a:rPr lang="fr-FR" dirty="0">
                <a:solidFill>
                  <a:prstClr val="white"/>
                </a:solidFill>
              </a:rPr>
              <a:t>etwork for </a:t>
            </a:r>
            <a:r>
              <a:rPr lang="fr-FR" b="1" dirty="0">
                <a:solidFill>
                  <a:prstClr val="white"/>
                </a:solidFill>
              </a:rPr>
              <a:t>I</a:t>
            </a:r>
            <a:r>
              <a:rPr lang="fr-FR" dirty="0">
                <a:solidFill>
                  <a:prstClr val="white"/>
                </a:solidFill>
              </a:rPr>
              <a:t>ASI</a:t>
            </a:r>
            <a:endParaRPr lang="fr-BE" dirty="0">
              <a:solidFill>
                <a:prstClr val="white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4762FB-2DCD-4201-95E9-C895529374BE}"/>
              </a:ext>
            </a:extLst>
          </p:cNvPr>
          <p:cNvSpPr txBox="1"/>
          <p:nvPr/>
        </p:nvSpPr>
        <p:spPr>
          <a:xfrm>
            <a:off x="5158429" y="3248284"/>
            <a:ext cx="22854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>
                <a:solidFill>
                  <a:prstClr val="black"/>
                </a:solidFill>
              </a:rPr>
              <a:t>Artificial</a:t>
            </a:r>
            <a:r>
              <a:rPr lang="fr-FR" sz="1400" b="1" dirty="0">
                <a:solidFill>
                  <a:prstClr val="black"/>
                </a:solidFill>
              </a:rPr>
              <a:t> Neural Network </a:t>
            </a:r>
            <a:r>
              <a:rPr lang="fr-FR" sz="1400" dirty="0">
                <a:solidFill>
                  <a:prstClr val="black"/>
                </a:solidFill>
              </a:rPr>
              <a:t>– </a:t>
            </a:r>
            <a:r>
              <a:rPr lang="fr-FR" sz="1400" dirty="0" err="1">
                <a:solidFill>
                  <a:prstClr val="black"/>
                </a:solidFill>
              </a:rPr>
              <a:t>based</a:t>
            </a:r>
            <a:r>
              <a:rPr lang="fr-FR" sz="1400" dirty="0">
                <a:solidFill>
                  <a:prstClr val="black"/>
                </a:solidFill>
              </a:rPr>
              <a:t> </a:t>
            </a:r>
            <a:r>
              <a:rPr lang="fr-FR" sz="1400" dirty="0" err="1">
                <a:solidFill>
                  <a:prstClr val="black"/>
                </a:solidFill>
              </a:rPr>
              <a:t>retrievals</a:t>
            </a:r>
            <a:endParaRPr lang="fr-BE" sz="1400" dirty="0">
              <a:solidFill>
                <a:prstClr val="black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DB8301-FD04-4BD9-A64F-37EAC9F8FE7D}"/>
              </a:ext>
            </a:extLst>
          </p:cNvPr>
          <p:cNvSpPr txBox="1"/>
          <p:nvPr/>
        </p:nvSpPr>
        <p:spPr>
          <a:xfrm>
            <a:off x="2620502" y="1923045"/>
            <a:ext cx="2537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>
                <a:solidFill>
                  <a:prstClr val="white"/>
                </a:solidFill>
              </a:rPr>
              <a:t>Level</a:t>
            </a:r>
            <a:r>
              <a:rPr lang="fr-FR" b="1" dirty="0">
                <a:solidFill>
                  <a:prstClr val="white"/>
                </a:solidFill>
              </a:rPr>
              <a:t> 1C</a:t>
            </a:r>
            <a:r>
              <a:rPr lang="fr-FR" sz="1000" i="1" dirty="0">
                <a:solidFill>
                  <a:prstClr val="white"/>
                </a:solidFill>
              </a:rPr>
              <a:t>	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841626-DFB7-4E3C-AA17-30F26C7F8999}"/>
              </a:ext>
            </a:extLst>
          </p:cNvPr>
          <p:cNvSpPr txBox="1"/>
          <p:nvPr/>
        </p:nvSpPr>
        <p:spPr>
          <a:xfrm>
            <a:off x="947361" y="2190443"/>
            <a:ext cx="1014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prstClr val="black"/>
                </a:solidFill>
              </a:rPr>
              <a:t>EumetCast</a:t>
            </a:r>
            <a:r>
              <a:rPr lang="fr-FR" sz="1200" b="1" dirty="0">
                <a:solidFill>
                  <a:prstClr val="black"/>
                </a:solidFill>
              </a:rPr>
              <a:t> distribution</a:t>
            </a:r>
            <a:endParaRPr lang="fr-BE" sz="1200" dirty="0">
              <a:solidFill>
                <a:prstClr val="black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9ED0E78-8C7E-4A83-9AA0-891C712D7268}"/>
              </a:ext>
            </a:extLst>
          </p:cNvPr>
          <p:cNvSpPr/>
          <p:nvPr/>
        </p:nvSpPr>
        <p:spPr>
          <a:xfrm>
            <a:off x="2638161" y="2222139"/>
            <a:ext cx="250260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000" i="1" dirty="0" err="1">
                <a:solidFill>
                  <a:prstClr val="white"/>
                </a:solidFill>
              </a:rPr>
              <a:t>calibrated</a:t>
            </a:r>
            <a:r>
              <a:rPr lang="fr-FR" sz="1000" i="1" dirty="0">
                <a:solidFill>
                  <a:prstClr val="white"/>
                </a:solidFill>
              </a:rPr>
              <a:t>, </a:t>
            </a:r>
            <a:r>
              <a:rPr lang="fr-FR" sz="1000" i="1" dirty="0" err="1">
                <a:solidFill>
                  <a:prstClr val="white"/>
                </a:solidFill>
              </a:rPr>
              <a:t>apodized</a:t>
            </a:r>
            <a:r>
              <a:rPr lang="fr-FR" sz="1000" i="1" dirty="0">
                <a:solidFill>
                  <a:prstClr val="white"/>
                </a:solidFill>
              </a:rPr>
              <a:t>, </a:t>
            </a:r>
            <a:r>
              <a:rPr lang="fr-FR" sz="1000" i="1" dirty="0" err="1">
                <a:solidFill>
                  <a:prstClr val="white"/>
                </a:solidFill>
              </a:rPr>
              <a:t>geo-localised</a:t>
            </a:r>
            <a:r>
              <a:rPr lang="fr-FR" sz="1000" i="1" dirty="0">
                <a:solidFill>
                  <a:prstClr val="white"/>
                </a:solidFill>
              </a:rPr>
              <a:t> radiances</a:t>
            </a:r>
          </a:p>
        </p:txBody>
      </p:sp>
      <p:sp>
        <p:nvSpPr>
          <p:cNvPr id="21" name="Rounded Rectangle 24">
            <a:extLst>
              <a:ext uri="{FF2B5EF4-FFF2-40B4-BE49-F238E27FC236}">
                <a16:creationId xmlns:a16="http://schemas.microsoft.com/office/drawing/2014/main" id="{B8D5EFB5-675C-4721-88FD-B7C9F3E0C9FD}"/>
              </a:ext>
            </a:extLst>
          </p:cNvPr>
          <p:cNvSpPr/>
          <p:nvPr/>
        </p:nvSpPr>
        <p:spPr>
          <a:xfrm>
            <a:off x="2115656" y="2494638"/>
            <a:ext cx="3533191" cy="549938"/>
          </a:xfrm>
          <a:prstGeom prst="roundRect">
            <a:avLst/>
          </a:prstGeom>
          <a:solidFill>
            <a:srgbClr val="315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err="1">
                <a:solidFill>
                  <a:prstClr val="white"/>
                </a:solidFill>
              </a:rPr>
              <a:t>Thermodynamic</a:t>
            </a:r>
            <a:r>
              <a:rPr lang="fr-FR" dirty="0">
                <a:solidFill>
                  <a:prstClr val="white"/>
                </a:solidFill>
              </a:rPr>
              <a:t> </a:t>
            </a:r>
            <a:r>
              <a:rPr lang="fr-FR" b="1" dirty="0" err="1">
                <a:solidFill>
                  <a:prstClr val="white"/>
                </a:solidFill>
              </a:rPr>
              <a:t>Level</a:t>
            </a:r>
            <a:r>
              <a:rPr lang="fr-FR" b="1" dirty="0">
                <a:solidFill>
                  <a:prstClr val="white"/>
                </a:solidFill>
              </a:rPr>
              <a:t> 2</a:t>
            </a:r>
            <a:r>
              <a:rPr lang="fr-FR" sz="1200" dirty="0">
                <a:solidFill>
                  <a:prstClr val="white"/>
                </a:solidFill>
              </a:rPr>
              <a:t> </a:t>
            </a:r>
            <a:r>
              <a:rPr lang="fr-FR" sz="1100" dirty="0" err="1">
                <a:solidFill>
                  <a:prstClr val="white"/>
                </a:solidFill>
              </a:rPr>
              <a:t>from</a:t>
            </a:r>
            <a:r>
              <a:rPr lang="fr-FR" sz="1100" dirty="0">
                <a:solidFill>
                  <a:prstClr val="white"/>
                </a:solidFill>
              </a:rPr>
              <a:t> IASI PPF</a:t>
            </a:r>
            <a:r>
              <a:rPr lang="fr-FR" sz="1600" dirty="0">
                <a:solidFill>
                  <a:prstClr val="white"/>
                </a:solidFill>
              </a:rPr>
              <a:t> </a:t>
            </a:r>
            <a:endParaRPr lang="fr-FR" dirty="0">
              <a:solidFill>
                <a:prstClr val="white"/>
              </a:solidFill>
            </a:endParaRPr>
          </a:p>
          <a:p>
            <a:pPr algn="ctr"/>
            <a:r>
              <a:rPr lang="fr-FR" i="1" dirty="0">
                <a:solidFill>
                  <a:prstClr val="white"/>
                </a:solidFill>
              </a:rPr>
              <a:t> </a:t>
            </a:r>
            <a:r>
              <a:rPr lang="fr-FR" dirty="0">
                <a:solidFill>
                  <a:srgbClr val="4472C4">
                    <a:lumMod val="40000"/>
                    <a:lumOff val="60000"/>
                  </a:srgbClr>
                </a:solidFill>
              </a:rPr>
              <a:t>or </a:t>
            </a:r>
            <a:r>
              <a:rPr lang="fr-FR" b="1" dirty="0">
                <a:solidFill>
                  <a:schemeClr val="bg1"/>
                </a:solidFill>
              </a:rPr>
              <a:t>ERA-</a:t>
            </a:r>
            <a:r>
              <a:rPr lang="fr-FR" b="1" dirty="0" err="1">
                <a:solidFill>
                  <a:schemeClr val="bg1"/>
                </a:solidFill>
              </a:rPr>
              <a:t>Interim</a:t>
            </a:r>
            <a:r>
              <a:rPr lang="fr-FR" b="1" dirty="0">
                <a:solidFill>
                  <a:schemeClr val="bg1"/>
                </a:solidFill>
              </a:rPr>
              <a:t> / ERA5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sz="1100" dirty="0" err="1">
                <a:solidFill>
                  <a:schemeClr val="bg1"/>
                </a:solidFill>
              </a:rPr>
              <a:t>re-analysis</a:t>
            </a:r>
            <a:endParaRPr lang="fr-FR" sz="1100" b="1" dirty="0">
              <a:solidFill>
                <a:schemeClr val="bg1"/>
              </a:solidFill>
            </a:endParaRPr>
          </a:p>
        </p:txBody>
      </p:sp>
      <p:sp>
        <p:nvSpPr>
          <p:cNvPr id="22" name="Rounded Rectangle 34">
            <a:extLst>
              <a:ext uri="{FF2B5EF4-FFF2-40B4-BE49-F238E27FC236}">
                <a16:creationId xmlns:a16="http://schemas.microsoft.com/office/drawing/2014/main" id="{AE2D114B-A9C9-4E98-9508-ADB2E3FE0F5F}"/>
              </a:ext>
            </a:extLst>
          </p:cNvPr>
          <p:cNvSpPr/>
          <p:nvPr/>
        </p:nvSpPr>
        <p:spPr>
          <a:xfrm>
            <a:off x="2835406" y="5619394"/>
            <a:ext cx="2160458" cy="1526736"/>
          </a:xfrm>
          <a:prstGeom prst="roundRect">
            <a:avLst/>
          </a:prstGeom>
          <a:solidFill>
            <a:srgbClr val="315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prstClr val="white"/>
                </a:solidFill>
              </a:rPr>
              <a:t>Total </a:t>
            </a:r>
            <a:r>
              <a:rPr lang="fr-FR" sz="1600" b="1" dirty="0" err="1">
                <a:solidFill>
                  <a:prstClr val="white"/>
                </a:solidFill>
              </a:rPr>
              <a:t>columns</a:t>
            </a:r>
            <a:r>
              <a:rPr lang="fr-FR" sz="1600" b="1" dirty="0">
                <a:solidFill>
                  <a:prstClr val="white"/>
                </a:solidFill>
              </a:rPr>
              <a:t> </a:t>
            </a:r>
            <a:r>
              <a:rPr lang="fr-FR" sz="1400" b="1" dirty="0">
                <a:solidFill>
                  <a:srgbClr val="FFC000"/>
                </a:solidFill>
              </a:rPr>
              <a:t>NH</a:t>
            </a:r>
            <a:r>
              <a:rPr lang="fr-FR" sz="1400" b="1" baseline="-25000" dirty="0">
                <a:solidFill>
                  <a:srgbClr val="FFC000"/>
                </a:solidFill>
              </a:rPr>
              <a:t>3</a:t>
            </a:r>
            <a:r>
              <a:rPr lang="fr-FR" sz="1400" b="1" dirty="0">
                <a:solidFill>
                  <a:srgbClr val="FFC000"/>
                </a:solidFill>
              </a:rPr>
              <a:t>, </a:t>
            </a:r>
            <a:r>
              <a:rPr lang="fr-FR" sz="1400" b="1" dirty="0" err="1">
                <a:solidFill>
                  <a:srgbClr val="FFC000"/>
                </a:solidFill>
              </a:rPr>
              <a:t>VOCs</a:t>
            </a:r>
            <a:endParaRPr lang="fr-FR" sz="1200" b="1" dirty="0">
              <a:solidFill>
                <a:srgbClr val="FFC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 err="1">
                <a:solidFill>
                  <a:prstClr val="white"/>
                </a:solidFill>
              </a:rPr>
              <a:t>Aerosol</a:t>
            </a:r>
            <a:r>
              <a:rPr lang="fr-FR" sz="1600" b="1" dirty="0">
                <a:solidFill>
                  <a:prstClr val="white"/>
                </a:solidFill>
              </a:rPr>
              <a:t> Optical </a:t>
            </a:r>
            <a:r>
              <a:rPr lang="fr-FR" sz="1600" b="1" dirty="0" err="1">
                <a:solidFill>
                  <a:prstClr val="white"/>
                </a:solidFill>
              </a:rPr>
              <a:t>Depth</a:t>
            </a:r>
            <a:endParaRPr lang="fr-FR" sz="1600" b="1" dirty="0">
              <a:solidFill>
                <a:prstClr val="white"/>
              </a:solidFill>
            </a:endParaRPr>
          </a:p>
          <a:p>
            <a:r>
              <a:rPr lang="fr-FR" sz="1050" b="1" dirty="0">
                <a:solidFill>
                  <a:srgbClr val="002060"/>
                </a:solidFill>
              </a:rPr>
              <a:t>  </a:t>
            </a:r>
            <a:r>
              <a:rPr lang="fr-FR" sz="1200" b="1" dirty="0">
                <a:solidFill>
                  <a:srgbClr val="002060"/>
                </a:solidFill>
              </a:rPr>
              <a:t>      </a:t>
            </a:r>
            <a:r>
              <a:rPr lang="fr-FR" sz="1400" b="1" dirty="0" err="1">
                <a:solidFill>
                  <a:srgbClr val="FFC000"/>
                </a:solidFill>
              </a:rPr>
              <a:t>Dust</a:t>
            </a:r>
            <a:endParaRPr lang="fr-FR" sz="1400" b="1" dirty="0">
              <a:solidFill>
                <a:srgbClr val="FFC000"/>
              </a:solidFill>
            </a:endParaRPr>
          </a:p>
          <a:p>
            <a:pPr algn="ctr"/>
            <a:r>
              <a:rPr lang="fr-FR" sz="1100" i="1" dirty="0" err="1">
                <a:solidFill>
                  <a:prstClr val="white"/>
                </a:solidFill>
              </a:rPr>
              <a:t>errors</a:t>
            </a:r>
            <a:r>
              <a:rPr lang="fr-FR" sz="1100" i="1" dirty="0">
                <a:solidFill>
                  <a:prstClr val="white"/>
                </a:solidFill>
              </a:rPr>
              <a:t> (</a:t>
            </a:r>
            <a:r>
              <a:rPr lang="fr-FR" sz="1100" i="1" u="sng" dirty="0">
                <a:solidFill>
                  <a:prstClr val="white"/>
                </a:solidFill>
              </a:rPr>
              <a:t>no</a:t>
            </a:r>
            <a:r>
              <a:rPr lang="fr-FR" sz="1100" i="1" dirty="0">
                <a:solidFill>
                  <a:prstClr val="white"/>
                </a:solidFill>
              </a:rPr>
              <a:t> </a:t>
            </a:r>
            <a:r>
              <a:rPr lang="fr-FR" sz="1100" i="1" dirty="0" err="1">
                <a:solidFill>
                  <a:prstClr val="white"/>
                </a:solidFill>
              </a:rPr>
              <a:t>averaging</a:t>
            </a:r>
            <a:r>
              <a:rPr lang="fr-FR" sz="1100" i="1" dirty="0">
                <a:solidFill>
                  <a:prstClr val="white"/>
                </a:solidFill>
              </a:rPr>
              <a:t> </a:t>
            </a:r>
            <a:r>
              <a:rPr lang="fr-FR" sz="1100" i="1" dirty="0" err="1">
                <a:solidFill>
                  <a:prstClr val="white"/>
                </a:solidFill>
              </a:rPr>
              <a:t>kernels</a:t>
            </a:r>
            <a:r>
              <a:rPr lang="fr-FR" sz="1100" i="1" dirty="0">
                <a:solidFill>
                  <a:prstClr val="white"/>
                </a:solidFill>
              </a:rPr>
              <a:t>)</a:t>
            </a:r>
            <a:endParaRPr lang="fr-BE" sz="1100" i="1" dirty="0">
              <a:solidFill>
                <a:prstClr val="white"/>
              </a:solidFill>
            </a:endParaRPr>
          </a:p>
        </p:txBody>
      </p:sp>
      <p:sp>
        <p:nvSpPr>
          <p:cNvPr id="23" name="Freeform 11">
            <a:extLst>
              <a:ext uri="{FF2B5EF4-FFF2-40B4-BE49-F238E27FC236}">
                <a16:creationId xmlns:a16="http://schemas.microsoft.com/office/drawing/2014/main" id="{1A407CE8-88CA-4C8E-BA57-59E9D899FD38}"/>
              </a:ext>
            </a:extLst>
          </p:cNvPr>
          <p:cNvSpPr/>
          <p:nvPr/>
        </p:nvSpPr>
        <p:spPr>
          <a:xfrm>
            <a:off x="4707731" y="4524794"/>
            <a:ext cx="234957" cy="571500"/>
          </a:xfrm>
          <a:custGeom>
            <a:avLst/>
            <a:gdLst>
              <a:gd name="connsiteX0" fmla="*/ 6350 w 234957"/>
              <a:gd name="connsiteY0" fmla="*/ 0 h 571500"/>
              <a:gd name="connsiteX1" fmla="*/ 234950 w 234957"/>
              <a:gd name="connsiteY1" fmla="*/ 387350 h 571500"/>
              <a:gd name="connsiteX2" fmla="*/ 0 w 234957"/>
              <a:gd name="connsiteY2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4957" h="571500">
                <a:moveTo>
                  <a:pt x="6350" y="0"/>
                </a:moveTo>
                <a:cubicBezTo>
                  <a:pt x="121179" y="146050"/>
                  <a:pt x="236008" y="292100"/>
                  <a:pt x="234950" y="387350"/>
                </a:cubicBezTo>
                <a:cubicBezTo>
                  <a:pt x="233892" y="482600"/>
                  <a:pt x="116946" y="527050"/>
                  <a:pt x="0" y="571500"/>
                </a:cubicBezTo>
              </a:path>
            </a:pathLst>
          </a:custGeom>
          <a:noFill/>
          <a:ln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white"/>
              </a:solidFill>
            </a:endParaRPr>
          </a:p>
        </p:txBody>
      </p:sp>
      <p:sp>
        <p:nvSpPr>
          <p:cNvPr id="24" name="Freeform 26">
            <a:extLst>
              <a:ext uri="{FF2B5EF4-FFF2-40B4-BE49-F238E27FC236}">
                <a16:creationId xmlns:a16="http://schemas.microsoft.com/office/drawing/2014/main" id="{809FEEF7-2C0B-4E29-AA34-D6FC4B46E5DC}"/>
              </a:ext>
            </a:extLst>
          </p:cNvPr>
          <p:cNvSpPr/>
          <p:nvPr/>
        </p:nvSpPr>
        <p:spPr>
          <a:xfrm>
            <a:off x="4704525" y="5297911"/>
            <a:ext cx="234957" cy="571500"/>
          </a:xfrm>
          <a:custGeom>
            <a:avLst/>
            <a:gdLst>
              <a:gd name="connsiteX0" fmla="*/ 6350 w 234957"/>
              <a:gd name="connsiteY0" fmla="*/ 0 h 571500"/>
              <a:gd name="connsiteX1" fmla="*/ 234950 w 234957"/>
              <a:gd name="connsiteY1" fmla="*/ 387350 h 571500"/>
              <a:gd name="connsiteX2" fmla="*/ 0 w 234957"/>
              <a:gd name="connsiteY2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4957" h="571500">
                <a:moveTo>
                  <a:pt x="6350" y="0"/>
                </a:moveTo>
                <a:cubicBezTo>
                  <a:pt x="121179" y="146050"/>
                  <a:pt x="236008" y="292100"/>
                  <a:pt x="234950" y="387350"/>
                </a:cubicBezTo>
                <a:cubicBezTo>
                  <a:pt x="233892" y="482600"/>
                  <a:pt x="116946" y="527050"/>
                  <a:pt x="0" y="571500"/>
                </a:cubicBezTo>
              </a:path>
            </a:pathLst>
          </a:custGeom>
          <a:noFill/>
          <a:ln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white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7C0B2E3-02FF-44D6-A9FC-6FD2A666D56C}"/>
              </a:ext>
            </a:extLst>
          </p:cNvPr>
          <p:cNvSpPr/>
          <p:nvPr/>
        </p:nvSpPr>
        <p:spPr>
          <a:xfrm>
            <a:off x="2934671" y="4182248"/>
            <a:ext cx="330200" cy="298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92CB621-6695-4B04-8205-BE75099F4D99}"/>
              </a:ext>
            </a:extLst>
          </p:cNvPr>
          <p:cNvSpPr/>
          <p:nvPr/>
        </p:nvSpPr>
        <p:spPr>
          <a:xfrm>
            <a:off x="2940783" y="5045104"/>
            <a:ext cx="330200" cy="298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7" name="Left Brace 26">
            <a:extLst>
              <a:ext uri="{FF2B5EF4-FFF2-40B4-BE49-F238E27FC236}">
                <a16:creationId xmlns:a16="http://schemas.microsoft.com/office/drawing/2014/main" id="{EEF09BC1-DAD3-4A1E-8C8A-C76A136C571A}"/>
              </a:ext>
            </a:extLst>
          </p:cNvPr>
          <p:cNvSpPr/>
          <p:nvPr/>
        </p:nvSpPr>
        <p:spPr>
          <a:xfrm>
            <a:off x="1899880" y="2018486"/>
            <a:ext cx="114972" cy="72008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4EBD135-E6C0-4953-BA48-325491DBF084}"/>
              </a:ext>
            </a:extLst>
          </p:cNvPr>
          <p:cNvCxnSpPr/>
          <p:nvPr/>
        </p:nvCxnSpPr>
        <p:spPr>
          <a:xfrm flipH="1">
            <a:off x="1870852" y="2926144"/>
            <a:ext cx="1440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BC706F57-2101-4932-8929-677FF207232E}"/>
              </a:ext>
            </a:extLst>
          </p:cNvPr>
          <p:cNvSpPr txBox="1"/>
          <p:nvPr/>
        </p:nvSpPr>
        <p:spPr>
          <a:xfrm>
            <a:off x="1010060" y="2778111"/>
            <a:ext cx="68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prstClr val="black"/>
                </a:solidFill>
              </a:rPr>
              <a:t>ECMWF</a:t>
            </a:r>
            <a:endParaRPr lang="fr-BE" sz="1200" dirty="0">
              <a:solidFill>
                <a:prstClr val="black"/>
              </a:solidFill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72024DE-5749-4C23-A09B-44E0109D06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55888" y="2164564"/>
            <a:ext cx="5629443" cy="427540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C072755-5D3B-497B-A036-B820E9D0BD38}"/>
              </a:ext>
            </a:extLst>
          </p:cNvPr>
          <p:cNvSpPr txBox="1"/>
          <p:nvPr/>
        </p:nvSpPr>
        <p:spPr>
          <a:xfrm>
            <a:off x="8647112" y="5455848"/>
            <a:ext cx="151216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1500" b="1" i="1" kern="0" dirty="0">
                <a:solidFill>
                  <a:srgbClr val="8064A2"/>
                </a:solidFill>
              </a:rPr>
              <a:t>Training sets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3A87348-10C5-4502-AAB2-509D92898B74}"/>
              </a:ext>
            </a:extLst>
          </p:cNvPr>
          <p:cNvCxnSpPr/>
          <p:nvPr/>
        </p:nvCxnSpPr>
        <p:spPr>
          <a:xfrm>
            <a:off x="8503096" y="3172003"/>
            <a:ext cx="1852792" cy="0"/>
          </a:xfrm>
          <a:prstGeom prst="straightConnector1">
            <a:avLst/>
          </a:prstGeom>
          <a:noFill/>
          <a:ln w="38100" cap="flat" cmpd="sng" algn="ctr">
            <a:solidFill>
              <a:srgbClr val="1F497D">
                <a:lumMod val="40000"/>
                <a:lumOff val="60000"/>
              </a:srgbClr>
            </a:solidFill>
            <a:prstDash val="sysDash"/>
            <a:headEnd type="none" w="med" len="med"/>
            <a:tailEnd type="arrow" w="med" len="med"/>
          </a:ln>
          <a:effectLst/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6DBD16B-1DD9-4A99-9157-D60AC14B8AF4}"/>
              </a:ext>
            </a:extLst>
          </p:cNvPr>
          <p:cNvCxnSpPr/>
          <p:nvPr/>
        </p:nvCxnSpPr>
        <p:spPr>
          <a:xfrm>
            <a:off x="8539608" y="5757513"/>
            <a:ext cx="1835696" cy="0"/>
          </a:xfrm>
          <a:prstGeom prst="straightConnector1">
            <a:avLst/>
          </a:prstGeom>
          <a:noFill/>
          <a:ln w="38100" cap="flat" cmpd="sng" algn="ctr">
            <a:solidFill>
              <a:srgbClr val="8064A2"/>
            </a:solidFill>
            <a:prstDash val="sysDash"/>
            <a:headEnd type="none" w="med" len="med"/>
            <a:tailEnd type="arrow" w="med" len="med"/>
          </a:ln>
          <a:effectLst/>
        </p:spPr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E3BA8E57-DDE1-43A4-AC08-41E233B2AC85}"/>
              </a:ext>
            </a:extLst>
          </p:cNvPr>
          <p:cNvSpPr txBox="1"/>
          <p:nvPr/>
        </p:nvSpPr>
        <p:spPr>
          <a:xfrm>
            <a:off x="8646546" y="2876447"/>
            <a:ext cx="154562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1500" b="1" i="1" kern="0" dirty="0">
                <a:solidFill>
                  <a:srgbClr val="1F497D">
                    <a:lumMod val="40000"/>
                    <a:lumOff val="60000"/>
                  </a:srgbClr>
                </a:solidFill>
              </a:rPr>
              <a:t>HRI setup</a:t>
            </a:r>
          </a:p>
        </p:txBody>
      </p:sp>
      <p:sp>
        <p:nvSpPr>
          <p:cNvPr id="36" name="Rounded Rectangle 10">
            <a:extLst>
              <a:ext uri="{FF2B5EF4-FFF2-40B4-BE49-F238E27FC236}">
                <a16:creationId xmlns:a16="http://schemas.microsoft.com/office/drawing/2014/main" id="{8C675A36-F5A8-489B-8858-FBA24163392B}"/>
              </a:ext>
            </a:extLst>
          </p:cNvPr>
          <p:cNvSpPr/>
          <p:nvPr/>
        </p:nvSpPr>
        <p:spPr>
          <a:xfrm>
            <a:off x="8448661" y="1903468"/>
            <a:ext cx="1828780" cy="1039336"/>
          </a:xfrm>
          <a:prstGeom prst="round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err="1">
                <a:solidFill>
                  <a:prstClr val="white"/>
                </a:solidFill>
              </a:rPr>
              <a:t>H</a:t>
            </a:r>
            <a:r>
              <a:rPr lang="fr-FR" sz="1600" dirty="0" err="1">
                <a:solidFill>
                  <a:prstClr val="white"/>
                </a:solidFill>
              </a:rPr>
              <a:t>yperspectral</a:t>
            </a:r>
            <a:r>
              <a:rPr lang="fr-FR" sz="1600" dirty="0">
                <a:solidFill>
                  <a:prstClr val="white"/>
                </a:solidFill>
              </a:rPr>
              <a:t> </a:t>
            </a:r>
            <a:r>
              <a:rPr lang="fr-FR" sz="1600" b="1" dirty="0">
                <a:solidFill>
                  <a:prstClr val="white"/>
                </a:solidFill>
              </a:rPr>
              <a:t>R</a:t>
            </a:r>
            <a:r>
              <a:rPr lang="fr-FR" sz="1600" dirty="0">
                <a:solidFill>
                  <a:prstClr val="white"/>
                </a:solidFill>
              </a:rPr>
              <a:t>ange </a:t>
            </a:r>
            <a:r>
              <a:rPr lang="fr-FR" sz="1600" b="1" dirty="0">
                <a:solidFill>
                  <a:prstClr val="white"/>
                </a:solidFill>
              </a:rPr>
              <a:t>I</a:t>
            </a:r>
            <a:r>
              <a:rPr lang="fr-FR" sz="1600" dirty="0">
                <a:solidFill>
                  <a:prstClr val="white"/>
                </a:solidFill>
              </a:rPr>
              <a:t>ndex (HRI) </a:t>
            </a:r>
            <a:r>
              <a:rPr lang="fr-FR" sz="1600" dirty="0" err="1">
                <a:solidFill>
                  <a:prstClr val="white"/>
                </a:solidFill>
              </a:rPr>
              <a:t>calculation</a:t>
            </a:r>
            <a:endParaRPr lang="fr-BE" sz="1600" dirty="0">
              <a:solidFill>
                <a:prstClr val="white"/>
              </a:solidFill>
            </a:endParaRPr>
          </a:p>
        </p:txBody>
      </p:sp>
      <p:sp>
        <p:nvSpPr>
          <p:cNvPr id="37" name="Rounded Rectangle 11">
            <a:extLst>
              <a:ext uri="{FF2B5EF4-FFF2-40B4-BE49-F238E27FC236}">
                <a16:creationId xmlns:a16="http://schemas.microsoft.com/office/drawing/2014/main" id="{FCA1B91F-5625-44C3-B083-2049F268D911}"/>
              </a:ext>
            </a:extLst>
          </p:cNvPr>
          <p:cNvSpPr/>
          <p:nvPr/>
        </p:nvSpPr>
        <p:spPr>
          <a:xfrm>
            <a:off x="8488244" y="4275723"/>
            <a:ext cx="1789197" cy="399534"/>
          </a:xfrm>
          <a:prstGeom prst="round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prstClr val="white"/>
                </a:solidFill>
              </a:rPr>
              <a:t>Neural network</a:t>
            </a:r>
            <a:endParaRPr lang="fr-BE" sz="1600" dirty="0">
              <a:solidFill>
                <a:prstClr val="white"/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9369935-8119-4E9F-A326-90F5B814B6CF}"/>
              </a:ext>
            </a:extLst>
          </p:cNvPr>
          <p:cNvSpPr/>
          <p:nvPr/>
        </p:nvSpPr>
        <p:spPr>
          <a:xfrm>
            <a:off x="8287072" y="1976913"/>
            <a:ext cx="337506" cy="3327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5521C52C-1C81-4141-8EEE-25E934DD464A}"/>
              </a:ext>
            </a:extLst>
          </p:cNvPr>
          <p:cNvSpPr/>
          <p:nvPr/>
        </p:nvSpPr>
        <p:spPr>
          <a:xfrm>
            <a:off x="8308908" y="4320497"/>
            <a:ext cx="330200" cy="298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A2B38E8-6C8F-422C-9D50-FADE9E2D8CA7}"/>
              </a:ext>
            </a:extLst>
          </p:cNvPr>
          <p:cNvSpPr txBox="1"/>
          <p:nvPr/>
        </p:nvSpPr>
        <p:spPr>
          <a:xfrm>
            <a:off x="10452467" y="2027739"/>
            <a:ext cx="1651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i="1" dirty="0">
                <a:solidFill>
                  <a:prstClr val="black"/>
                </a:solidFill>
              </a:rPr>
              <a:t>Single pixel </a:t>
            </a:r>
            <a:r>
              <a:rPr lang="fr-BE" sz="1400" i="1" dirty="0" err="1">
                <a:solidFill>
                  <a:prstClr val="black"/>
                </a:solidFill>
              </a:rPr>
              <a:t>retrieval</a:t>
            </a:r>
            <a:endParaRPr lang="fr-BE" sz="1400" i="1" dirty="0">
              <a:solidFill>
                <a:prstClr val="black"/>
              </a:solidFill>
            </a:endParaRPr>
          </a:p>
        </p:txBody>
      </p:sp>
      <p:sp>
        <p:nvSpPr>
          <p:cNvPr id="41" name="Rounded Rectangle 15">
            <a:extLst>
              <a:ext uri="{FF2B5EF4-FFF2-40B4-BE49-F238E27FC236}">
                <a16:creationId xmlns:a16="http://schemas.microsoft.com/office/drawing/2014/main" id="{9C58B03B-77CB-4190-B06C-C073D08AFF44}"/>
              </a:ext>
            </a:extLst>
          </p:cNvPr>
          <p:cNvSpPr/>
          <p:nvPr/>
        </p:nvSpPr>
        <p:spPr>
          <a:xfrm>
            <a:off x="15833571" y="4948420"/>
            <a:ext cx="1324521" cy="507428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prstClr val="white"/>
                </a:solidFill>
              </a:rPr>
              <a:t>Total </a:t>
            </a:r>
            <a:r>
              <a:rPr lang="fr-FR" sz="1400" b="1" dirty="0" err="1">
                <a:solidFill>
                  <a:prstClr val="white"/>
                </a:solidFill>
              </a:rPr>
              <a:t>columns</a:t>
            </a:r>
            <a:endParaRPr lang="fr-FR" sz="1400" b="1" dirty="0">
              <a:solidFill>
                <a:prstClr val="white"/>
              </a:solidFill>
            </a:endParaRPr>
          </a:p>
          <a:p>
            <a:pPr algn="ctr"/>
            <a:r>
              <a:rPr lang="fr-FR" sz="1400" dirty="0">
                <a:solidFill>
                  <a:prstClr val="white"/>
                </a:solidFill>
              </a:rPr>
              <a:t>+ </a:t>
            </a:r>
            <a:r>
              <a:rPr lang="fr-FR" sz="1400" dirty="0" err="1">
                <a:solidFill>
                  <a:prstClr val="white"/>
                </a:solidFill>
              </a:rPr>
              <a:t>errors</a:t>
            </a:r>
            <a:endParaRPr lang="fr-BE" sz="1400" dirty="0">
              <a:solidFill>
                <a:prstClr val="white"/>
              </a:solidFill>
            </a:endParaRPr>
          </a:p>
        </p:txBody>
      </p:sp>
      <p:pic>
        <p:nvPicPr>
          <p:cNvPr id="42" name="Picture 41" descr="C:\Users\Administrator\AppData\Local\Microsoft\Windows\INetCache\Content.Word\HRI_NH3_20180924.am.pixels.png">
            <a:extLst>
              <a:ext uri="{FF2B5EF4-FFF2-40B4-BE49-F238E27FC236}">
                <a16:creationId xmlns:a16="http://schemas.microsoft.com/office/drawing/2014/main" id="{BEEB302A-1227-4D8C-B90B-F3D4F106DC5D}"/>
              </a:ext>
            </a:extLst>
          </p:cNvPr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065509" y="2384702"/>
            <a:ext cx="1768062" cy="1195791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86F7F947-F246-4289-A5D2-F3051BD6F0C5}"/>
              </a:ext>
            </a:extLst>
          </p:cNvPr>
          <p:cNvSpPr/>
          <p:nvPr/>
        </p:nvSpPr>
        <p:spPr>
          <a:xfrm>
            <a:off x="12724010" y="3038029"/>
            <a:ext cx="216024" cy="133974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B34CFB28-1D33-4AE7-A2F6-75191EC67210}"/>
              </a:ext>
            </a:extLst>
          </p:cNvPr>
          <p:cNvSpPr/>
          <p:nvPr/>
        </p:nvSpPr>
        <p:spPr>
          <a:xfrm>
            <a:off x="10735344" y="5935916"/>
            <a:ext cx="288032" cy="2880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5">
            <a:extLst>
              <a:ext uri="{FF2B5EF4-FFF2-40B4-BE49-F238E27FC236}">
                <a16:creationId xmlns:a16="http://schemas.microsoft.com/office/drawing/2014/main" id="{99BBC847-0E7A-469E-B65D-22CC8636A4C1}"/>
              </a:ext>
            </a:extLst>
          </p:cNvPr>
          <p:cNvSpPr/>
          <p:nvPr/>
        </p:nvSpPr>
        <p:spPr>
          <a:xfrm>
            <a:off x="10969376" y="5717114"/>
            <a:ext cx="387350" cy="419100"/>
          </a:xfrm>
          <a:custGeom>
            <a:avLst/>
            <a:gdLst>
              <a:gd name="connsiteX0" fmla="*/ 120650 w 387350"/>
              <a:gd name="connsiteY0" fmla="*/ 419100 h 419100"/>
              <a:gd name="connsiteX1" fmla="*/ 0 w 387350"/>
              <a:gd name="connsiteY1" fmla="*/ 273050 h 419100"/>
              <a:gd name="connsiteX2" fmla="*/ 76200 w 387350"/>
              <a:gd name="connsiteY2" fmla="*/ 95250 h 419100"/>
              <a:gd name="connsiteX3" fmla="*/ 368300 w 387350"/>
              <a:gd name="connsiteY3" fmla="*/ 0 h 419100"/>
              <a:gd name="connsiteX4" fmla="*/ 387350 w 387350"/>
              <a:gd name="connsiteY4" fmla="*/ 107950 h 419100"/>
              <a:gd name="connsiteX5" fmla="*/ 120650 w 387350"/>
              <a:gd name="connsiteY5" fmla="*/ 41910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350" h="419100">
                <a:moveTo>
                  <a:pt x="120650" y="419100"/>
                </a:moveTo>
                <a:lnTo>
                  <a:pt x="0" y="273050"/>
                </a:lnTo>
                <a:lnTo>
                  <a:pt x="76200" y="95250"/>
                </a:lnTo>
                <a:lnTo>
                  <a:pt x="368300" y="0"/>
                </a:lnTo>
                <a:lnTo>
                  <a:pt x="387350" y="107950"/>
                </a:lnTo>
                <a:lnTo>
                  <a:pt x="120650" y="4191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FB2A3E7-7A89-4FC0-BBCB-201784262AA9}"/>
              </a:ext>
            </a:extLst>
          </p:cNvPr>
          <p:cNvSpPr/>
          <p:nvPr/>
        </p:nvSpPr>
        <p:spPr>
          <a:xfrm>
            <a:off x="14551768" y="5935916"/>
            <a:ext cx="720080" cy="379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7B73E88-6970-41A2-B071-6A60D774F58D}"/>
              </a:ext>
            </a:extLst>
          </p:cNvPr>
          <p:cNvSpPr/>
          <p:nvPr/>
        </p:nvSpPr>
        <p:spPr>
          <a:xfrm>
            <a:off x="15271848" y="5517693"/>
            <a:ext cx="435872" cy="1059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78FF3A3-9936-4CF5-B1F2-C4084B21CDAA}"/>
              </a:ext>
            </a:extLst>
          </p:cNvPr>
          <p:cNvCxnSpPr/>
          <p:nvPr/>
        </p:nvCxnSpPr>
        <p:spPr>
          <a:xfrm>
            <a:off x="15255973" y="6414572"/>
            <a:ext cx="468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4CFB59E-B9EF-4E16-809B-252D9AC94CDF}"/>
              </a:ext>
            </a:extLst>
          </p:cNvPr>
          <p:cNvGrpSpPr/>
          <p:nvPr/>
        </p:nvGrpSpPr>
        <p:grpSpPr>
          <a:xfrm>
            <a:off x="10539220" y="6601207"/>
            <a:ext cx="5524716" cy="764359"/>
            <a:chOff x="2489136" y="5927994"/>
            <a:chExt cx="5524716" cy="764359"/>
          </a:xfrm>
        </p:grpSpPr>
        <p:sp>
          <p:nvSpPr>
            <p:cNvPr id="50" name="TextBox 30">
              <a:extLst>
                <a:ext uri="{FF2B5EF4-FFF2-40B4-BE49-F238E27FC236}">
                  <a16:creationId xmlns:a16="http://schemas.microsoft.com/office/drawing/2014/main" id="{F5A9C658-D174-4BF2-82F2-C2BA1716D1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89136" y="6119895"/>
              <a:ext cx="25200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fr-BE" sz="1600" b="1" dirty="0"/>
                <a:t>2 </a:t>
              </a:r>
              <a:r>
                <a:rPr lang="fr-BE" sz="1600" b="1" dirty="0" err="1"/>
                <a:t>datasets</a:t>
              </a:r>
              <a:endParaRPr lang="fr-BE" sz="1600" b="1" dirty="0"/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4BC33FFE-4616-4C4D-9909-F8499F5A8311}"/>
                </a:ext>
              </a:extLst>
            </p:cNvPr>
            <p:cNvCxnSpPr/>
            <p:nvPr/>
          </p:nvCxnSpPr>
          <p:spPr>
            <a:xfrm flipV="1">
              <a:off x="3713810" y="6123111"/>
              <a:ext cx="576064" cy="1846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9C324064-A54A-41A8-BDD5-AE79B75A52C6}"/>
                </a:ext>
              </a:extLst>
            </p:cNvPr>
            <p:cNvCxnSpPr/>
            <p:nvPr/>
          </p:nvCxnSpPr>
          <p:spPr>
            <a:xfrm>
              <a:off x="3711972" y="6340678"/>
              <a:ext cx="576064" cy="1846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3" name="TextBox 30">
              <a:extLst>
                <a:ext uri="{FF2B5EF4-FFF2-40B4-BE49-F238E27FC236}">
                  <a16:creationId xmlns:a16="http://schemas.microsoft.com/office/drawing/2014/main" id="{32EB6EE4-F6D4-409A-AC58-1B53109631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3852" y="5927994"/>
              <a:ext cx="36000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fr-BE" sz="1600" b="1" dirty="0"/>
                <a:t>Near-real time: ANNI-NH</a:t>
              </a:r>
              <a:r>
                <a:rPr lang="fr-BE" sz="1600" b="1" baseline="-25000" dirty="0"/>
                <a:t>3</a:t>
              </a:r>
              <a:r>
                <a:rPr lang="fr-BE" sz="1600" b="1" dirty="0"/>
                <a:t>-v3</a:t>
              </a:r>
            </a:p>
          </p:txBody>
        </p:sp>
        <p:sp>
          <p:nvSpPr>
            <p:cNvPr id="54" name="TextBox 30">
              <a:extLst>
                <a:ext uri="{FF2B5EF4-FFF2-40B4-BE49-F238E27FC236}">
                  <a16:creationId xmlns:a16="http://schemas.microsoft.com/office/drawing/2014/main" id="{D2C9583E-C012-49CF-AF1D-9E9CCAEF8B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3852" y="6353799"/>
              <a:ext cx="34920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fr-BE" sz="1600" b="1" dirty="0" err="1"/>
                <a:t>Reanalysed</a:t>
              </a:r>
              <a:r>
                <a:rPr lang="fr-BE" sz="1600" b="1" dirty="0"/>
                <a:t>: ANNI-NH</a:t>
              </a:r>
              <a:r>
                <a:rPr lang="fr-BE" sz="1600" b="1" baseline="-25000" dirty="0"/>
                <a:t>3</a:t>
              </a:r>
              <a:r>
                <a:rPr lang="fr-BE" sz="1600" b="1" dirty="0"/>
                <a:t>-v3R-ERA5</a:t>
              </a:r>
            </a:p>
          </p:txBody>
        </p:sp>
      </p:grpSp>
      <p:sp>
        <p:nvSpPr>
          <p:cNvPr id="55" name="Rounded Rectangle 2">
            <a:extLst>
              <a:ext uri="{FF2B5EF4-FFF2-40B4-BE49-F238E27FC236}">
                <a16:creationId xmlns:a16="http://schemas.microsoft.com/office/drawing/2014/main" id="{6B0EB771-CC88-4D7A-B64B-4724074F72CA}"/>
              </a:ext>
            </a:extLst>
          </p:cNvPr>
          <p:cNvSpPr/>
          <p:nvPr/>
        </p:nvSpPr>
        <p:spPr>
          <a:xfrm>
            <a:off x="10366398" y="6583988"/>
            <a:ext cx="5606283" cy="79927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597635C-86E0-4256-8DD5-344D5D53AFF6}"/>
              </a:ext>
            </a:extLst>
          </p:cNvPr>
          <p:cNvCxnSpPr>
            <a:cxnSpLocks/>
          </p:cNvCxnSpPr>
          <p:nvPr/>
        </p:nvCxnSpPr>
        <p:spPr>
          <a:xfrm>
            <a:off x="7831931" y="1349514"/>
            <a:ext cx="0" cy="627048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5302A236-DD9B-443A-8C95-5EB258F8E14E}"/>
              </a:ext>
            </a:extLst>
          </p:cNvPr>
          <p:cNvSpPr txBox="1"/>
          <p:nvPr/>
        </p:nvSpPr>
        <p:spPr>
          <a:xfrm>
            <a:off x="8168816" y="1331624"/>
            <a:ext cx="32196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GB" sz="2000" b="1" u="sng" kern="0" dirty="0">
                <a:solidFill>
                  <a:prstClr val="black"/>
                </a:solidFill>
              </a:rPr>
              <a:t>Processing of IASI Level1C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C4CFB91-C83B-47F9-870B-826980C7ABE8}"/>
              </a:ext>
            </a:extLst>
          </p:cNvPr>
          <p:cNvSpPr txBox="1"/>
          <p:nvPr/>
        </p:nvSpPr>
        <p:spPr>
          <a:xfrm>
            <a:off x="13865968" y="8077200"/>
            <a:ext cx="3483176" cy="10772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r-BE" sz="1600" dirty="0"/>
              <a:t>Whitburn et al., JGR-</a:t>
            </a:r>
            <a:r>
              <a:rPr lang="fr-BE" sz="1600" dirty="0" err="1"/>
              <a:t>Atm</a:t>
            </a:r>
            <a:r>
              <a:rPr lang="fr-BE" sz="1600" dirty="0"/>
              <a:t> 2016</a:t>
            </a:r>
          </a:p>
          <a:p>
            <a:r>
              <a:rPr lang="fr-BE" sz="1600" dirty="0"/>
              <a:t>Van Damme et al., AMT 2017</a:t>
            </a:r>
          </a:p>
          <a:p>
            <a:r>
              <a:rPr lang="fr-BE" sz="1600" dirty="0"/>
              <a:t>Franco et al., JGR-</a:t>
            </a:r>
            <a:r>
              <a:rPr lang="fr-BE" sz="1600" dirty="0" err="1"/>
              <a:t>Atm</a:t>
            </a:r>
            <a:r>
              <a:rPr lang="fr-BE" sz="1600" dirty="0"/>
              <a:t> 2018</a:t>
            </a:r>
          </a:p>
          <a:p>
            <a:r>
              <a:rPr lang="fr-BE" sz="1600" dirty="0"/>
              <a:t>Van Damme et al., ERL 2021</a:t>
            </a:r>
          </a:p>
        </p:txBody>
      </p:sp>
      <p:pic>
        <p:nvPicPr>
          <p:cNvPr id="58" name="Picture 2">
            <a:extLst>
              <a:ext uri="{FF2B5EF4-FFF2-40B4-BE49-F238E27FC236}">
                <a16:creationId xmlns:a16="http://schemas.microsoft.com/office/drawing/2014/main" id="{BFE2AEBD-0312-471F-B6B9-00E55866A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9799" y="7669828"/>
            <a:ext cx="7836805" cy="67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39D194DB-086C-45CE-9E72-87352405E6DD}"/>
              </a:ext>
            </a:extLst>
          </p:cNvPr>
          <p:cNvSpPr txBox="1"/>
          <p:nvPr/>
        </p:nvSpPr>
        <p:spPr>
          <a:xfrm>
            <a:off x="4719763" y="8296102"/>
            <a:ext cx="3728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Poster S04 – 10, FRANCO, B. et al.</a:t>
            </a:r>
          </a:p>
        </p:txBody>
      </p:sp>
    </p:spTree>
    <p:extLst>
      <p:ext uri="{BB962C8B-B14F-4D97-AF65-F5344CB8AC3E}">
        <p14:creationId xmlns:p14="http://schemas.microsoft.com/office/powerpoint/2010/main" val="53950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IASI LATMOS - ULB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A935-C22D-49F9-A2CC-0D06D247411E}" type="slidenum">
              <a:rPr lang="fr-FR" smtClean="0"/>
              <a:t>7</a:t>
            </a:fld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192214" y="152400"/>
            <a:ext cx="14107317" cy="533400"/>
          </a:xfrm>
        </p:spPr>
        <p:txBody>
          <a:bodyPr>
            <a:normAutofit/>
          </a:bodyPr>
          <a:lstStyle/>
          <a:p>
            <a:pPr algn="r"/>
            <a:r>
              <a:rPr lang="fr-FR" dirty="0">
                <a:solidFill>
                  <a:schemeClr val="accent1"/>
                </a:solidFill>
              </a:rPr>
              <a:t>Introduction          </a:t>
            </a:r>
            <a:r>
              <a:rPr lang="fr-FR" dirty="0"/>
              <a:t>IASI-NH</a:t>
            </a:r>
            <a:r>
              <a:rPr lang="fr-FR" baseline="-25000" dirty="0"/>
              <a:t>3</a:t>
            </a:r>
            <a:r>
              <a:rPr lang="fr-FR" dirty="0"/>
              <a:t> data record          </a:t>
            </a:r>
            <a:r>
              <a:rPr lang="fr-FR" dirty="0">
                <a:solidFill>
                  <a:schemeClr val="accent1"/>
                </a:solidFill>
              </a:rPr>
              <a:t>Point Sources          Trends</a:t>
            </a:r>
          </a:p>
        </p:txBody>
      </p:sp>
      <p:pic>
        <p:nvPicPr>
          <p:cNvPr id="25" name="Picture 2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44CBC8F-CDAF-49AC-8E76-F5CE621DA2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72"/>
          <a:stretch/>
        </p:blipFill>
        <p:spPr>
          <a:xfrm>
            <a:off x="2215454" y="909218"/>
            <a:ext cx="12909353" cy="11054182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E948A-2A66-46BF-993A-D4221F202943}" type="datetime1">
              <a:rPr lang="fr-FR" smtClean="0"/>
              <a:t>17/02/2022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09741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E948A-2A66-46BF-993A-D4221F202943}" type="datetime1">
              <a:rPr lang="fr-FR" smtClean="0"/>
              <a:t>17/02/2022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IASI LATMOS - ULB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A935-C22D-49F9-A2CC-0D06D247411E}" type="slidenum">
              <a:rPr lang="fr-FR" smtClean="0"/>
              <a:t>8</a:t>
            </a:fld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504E85-C2F5-45AB-B496-227BE95750B4}"/>
              </a:ext>
            </a:extLst>
          </p:cNvPr>
          <p:cNvSpPr/>
          <p:nvPr/>
        </p:nvSpPr>
        <p:spPr>
          <a:xfrm>
            <a:off x="589697" y="2263723"/>
            <a:ext cx="7781290" cy="57690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7408626-FE00-482B-B92E-E57B0C6B9534}"/>
              </a:ext>
            </a:extLst>
          </p:cNvPr>
          <p:cNvSpPr/>
          <p:nvPr/>
        </p:nvSpPr>
        <p:spPr>
          <a:xfrm>
            <a:off x="7662862" y="1938278"/>
            <a:ext cx="510540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u="sng" dirty="0"/>
              <a:t>Classic gridding</a:t>
            </a:r>
            <a:r>
              <a:rPr lang="en-GB" sz="2400" dirty="0"/>
              <a:t>:</a:t>
            </a:r>
          </a:p>
          <a:p>
            <a:endParaRPr lang="en-GB" sz="20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2000" dirty="0"/>
              <a:t>rectangular </a:t>
            </a:r>
            <a:r>
              <a:rPr lang="en-GB" sz="2000" dirty="0" err="1"/>
              <a:t>lat-lon</a:t>
            </a:r>
            <a:r>
              <a:rPr lang="en-GB" sz="2000" dirty="0"/>
              <a:t> grid </a:t>
            </a:r>
          </a:p>
          <a:p>
            <a:pPr lvl="1"/>
            <a:r>
              <a:rPr lang="en-GB" sz="2000" dirty="0"/>
              <a:t>	</a:t>
            </a:r>
            <a:r>
              <a:rPr lang="en-GB" sz="2000" dirty="0">
                <a:sym typeface="Wingdings" panose="05000000000000000000" pitchFamily="2" charset="2"/>
              </a:rPr>
              <a:t> </a:t>
            </a:r>
            <a:r>
              <a:rPr lang="en-GB" sz="2000" dirty="0"/>
              <a:t>cell-size comparable to 	the spatial 	resolution of the instrument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GB" sz="20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2000" dirty="0"/>
              <a:t>only takes into account the location of the centre of the observation and not its spatial extent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3761524-1BDD-42A4-95B4-26A7BD0C01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1659731" y="1600200"/>
            <a:ext cx="5486400" cy="728626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4CC32BA-54C0-49AC-9C2B-CBBBD8AECC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306" b="-1678"/>
          <a:stretch/>
        </p:blipFill>
        <p:spPr>
          <a:xfrm>
            <a:off x="3191433" y="8915400"/>
            <a:ext cx="10964667" cy="82174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62B0363-6179-43CA-B3B6-386D8CCA0A95}"/>
              </a:ext>
            </a:extLst>
          </p:cNvPr>
          <p:cNvSpPr/>
          <p:nvPr/>
        </p:nvSpPr>
        <p:spPr>
          <a:xfrm>
            <a:off x="3640931" y="953869"/>
            <a:ext cx="15536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Binned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(0.25°×0.25°)</a:t>
            </a:r>
          </a:p>
        </p:txBody>
      </p:sp>
      <p:sp>
        <p:nvSpPr>
          <p:cNvPr id="28" name="Title 3">
            <a:extLst>
              <a:ext uri="{FF2B5EF4-FFF2-40B4-BE49-F238E27FC236}">
                <a16:creationId xmlns:a16="http://schemas.microsoft.com/office/drawing/2014/main" id="{ADCC77A5-E9AD-4EFD-926A-B5086B09008F}"/>
              </a:ext>
            </a:extLst>
          </p:cNvPr>
          <p:cNvSpPr txBox="1">
            <a:spLocks/>
          </p:cNvSpPr>
          <p:nvPr/>
        </p:nvSpPr>
        <p:spPr>
          <a:xfrm>
            <a:off x="469900" y="1111191"/>
            <a:ext cx="1981200" cy="396000"/>
          </a:xfrm>
          <a:prstGeom prst="rect">
            <a:avLst/>
          </a:prstGeom>
          <a:solidFill>
            <a:srgbClr val="0069B4"/>
          </a:solidFill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005A9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spcBef>
                <a:spcPct val="50000"/>
              </a:spcBef>
            </a:pPr>
            <a:r>
              <a:rPr lang="en-GB" sz="2200" dirty="0">
                <a:solidFill>
                  <a:schemeClr val="bg1"/>
                </a:solidFill>
              </a:rPr>
              <a:t>Oversampling</a:t>
            </a:r>
          </a:p>
        </p:txBody>
      </p:sp>
      <p:sp>
        <p:nvSpPr>
          <p:cNvPr id="14" name="Espace réservé du texte 7">
            <a:extLst>
              <a:ext uri="{FF2B5EF4-FFF2-40B4-BE49-F238E27FC236}">
                <a16:creationId xmlns:a16="http://schemas.microsoft.com/office/drawing/2014/main" id="{6F3C811B-D94D-49B6-BBB0-DAC8E3362A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2214" y="152400"/>
            <a:ext cx="14107317" cy="533400"/>
          </a:xfrm>
        </p:spPr>
        <p:txBody>
          <a:bodyPr>
            <a:normAutofit/>
          </a:bodyPr>
          <a:lstStyle/>
          <a:p>
            <a:pPr algn="r"/>
            <a:r>
              <a:rPr lang="fr-FR" dirty="0">
                <a:solidFill>
                  <a:schemeClr val="accent1"/>
                </a:solidFill>
              </a:rPr>
              <a:t>Introduction          IASI-NH</a:t>
            </a:r>
            <a:r>
              <a:rPr lang="fr-FR" baseline="-25000" dirty="0">
                <a:solidFill>
                  <a:schemeClr val="accent1"/>
                </a:solidFill>
              </a:rPr>
              <a:t>3</a:t>
            </a:r>
            <a:r>
              <a:rPr lang="fr-FR" dirty="0">
                <a:solidFill>
                  <a:schemeClr val="accent1"/>
                </a:solidFill>
              </a:rPr>
              <a:t> data record          </a:t>
            </a:r>
            <a:r>
              <a:rPr lang="fr-FR" dirty="0"/>
              <a:t>Point Sources          </a:t>
            </a:r>
            <a:r>
              <a:rPr lang="fr-FR" dirty="0">
                <a:solidFill>
                  <a:schemeClr val="accent1"/>
                </a:solidFill>
              </a:rPr>
              <a:t>Trends</a:t>
            </a:r>
          </a:p>
        </p:txBody>
      </p:sp>
    </p:spTree>
    <p:extLst>
      <p:ext uri="{BB962C8B-B14F-4D97-AF65-F5344CB8AC3E}">
        <p14:creationId xmlns:p14="http://schemas.microsoft.com/office/powerpoint/2010/main" val="745282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E948A-2A66-46BF-993A-D4221F202943}" type="datetime1">
              <a:rPr lang="fr-FR" smtClean="0"/>
              <a:t>17/02/2022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IASI LATMOS - ULB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A935-C22D-49F9-A2CC-0D06D247411E}" type="slidenum">
              <a:rPr lang="fr-FR" smtClean="0"/>
              <a:t>9</a:t>
            </a:fld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192214" y="152400"/>
            <a:ext cx="14107317" cy="533400"/>
          </a:xfrm>
        </p:spPr>
        <p:txBody>
          <a:bodyPr>
            <a:normAutofit/>
          </a:bodyPr>
          <a:lstStyle/>
          <a:p>
            <a:pPr algn="r"/>
            <a:r>
              <a:rPr lang="fr-FR" dirty="0">
                <a:solidFill>
                  <a:schemeClr val="accent1"/>
                </a:solidFill>
              </a:rPr>
              <a:t>Introduction          IASI-NH</a:t>
            </a:r>
            <a:r>
              <a:rPr lang="fr-FR" baseline="-25000" dirty="0">
                <a:solidFill>
                  <a:schemeClr val="accent1"/>
                </a:solidFill>
              </a:rPr>
              <a:t>3</a:t>
            </a:r>
            <a:r>
              <a:rPr lang="fr-FR" dirty="0">
                <a:solidFill>
                  <a:schemeClr val="accent1"/>
                </a:solidFill>
              </a:rPr>
              <a:t> data record          </a:t>
            </a:r>
            <a:r>
              <a:rPr lang="fr-FR" dirty="0"/>
              <a:t>Point Sources          </a:t>
            </a:r>
            <a:r>
              <a:rPr lang="fr-FR" dirty="0">
                <a:solidFill>
                  <a:schemeClr val="accent1"/>
                </a:solidFill>
              </a:rPr>
              <a:t>Trends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61F9509-7E38-4BCC-A831-7A37D81E56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5330" y="1287131"/>
            <a:ext cx="5539187" cy="775336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1584D26-B4A4-450A-9919-FBB93D054C3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5356" y="1289005"/>
            <a:ext cx="5538077" cy="775180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726652A-9A17-4328-9254-5665DD997DE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5356" y="1289005"/>
            <a:ext cx="5538077" cy="775180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12F2A54-17A5-4E8B-8297-AD133F7A924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5356" y="1289005"/>
            <a:ext cx="5538077" cy="775180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34D3CF2-D1EA-42BA-B76F-3BF7C599646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5356" y="1289005"/>
            <a:ext cx="5538077" cy="775180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8B00389-8542-447E-8766-12CE9488A32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5356" y="1289005"/>
            <a:ext cx="5538077" cy="775180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CE4F440-8153-4F47-A3FD-F79ED3E530F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5356" y="1289005"/>
            <a:ext cx="5538077" cy="7751808"/>
          </a:xfrm>
          <a:prstGeom prst="rect">
            <a:avLst/>
          </a:prstGeom>
        </p:spPr>
      </p:pic>
      <p:sp>
        <p:nvSpPr>
          <p:cNvPr id="32" name="TextBox 31" descr=" 13">
            <a:extLst>
              <a:ext uri="{FF2B5EF4-FFF2-40B4-BE49-F238E27FC236}">
                <a16:creationId xmlns:a16="http://schemas.microsoft.com/office/drawing/2014/main" id="{B151535D-8D1F-42D6-9F31-1C4B9F366D7B}"/>
              </a:ext>
            </a:extLst>
          </p:cNvPr>
          <p:cNvSpPr txBox="1"/>
          <p:nvPr/>
        </p:nvSpPr>
        <p:spPr>
          <a:xfrm>
            <a:off x="11490882" y="6526213"/>
            <a:ext cx="27699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elliptical footprints of IASI are averaged on a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69B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0.01° × 0.01° high-resolution grid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weighted by the inverse of their footprint area</a:t>
            </a:r>
          </a:p>
        </p:txBody>
      </p:sp>
      <p:sp>
        <p:nvSpPr>
          <p:cNvPr id="33" name="Title 3">
            <a:extLst>
              <a:ext uri="{FF2B5EF4-FFF2-40B4-BE49-F238E27FC236}">
                <a16:creationId xmlns:a16="http://schemas.microsoft.com/office/drawing/2014/main" id="{723A397D-B658-4F76-B061-6F47A886CE17}"/>
              </a:ext>
            </a:extLst>
          </p:cNvPr>
          <p:cNvSpPr txBox="1">
            <a:spLocks/>
          </p:cNvSpPr>
          <p:nvPr/>
        </p:nvSpPr>
        <p:spPr>
          <a:xfrm>
            <a:off x="469900" y="1111191"/>
            <a:ext cx="1981200" cy="396000"/>
          </a:xfrm>
          <a:prstGeom prst="rect">
            <a:avLst/>
          </a:prstGeom>
          <a:solidFill>
            <a:srgbClr val="0069B4"/>
          </a:solidFill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005A9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spcBef>
                <a:spcPct val="50000"/>
              </a:spcBef>
            </a:pPr>
            <a:r>
              <a:rPr lang="en-GB" sz="2200" dirty="0">
                <a:solidFill>
                  <a:schemeClr val="bg1"/>
                </a:solidFill>
              </a:rPr>
              <a:t>Oversampling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1A90ACC-6B3E-4E0F-AE93-8E777DF2582A}"/>
              </a:ext>
            </a:extLst>
          </p:cNvPr>
          <p:cNvSpPr txBox="1"/>
          <p:nvPr/>
        </p:nvSpPr>
        <p:spPr>
          <a:xfrm>
            <a:off x="3005732" y="1404004"/>
            <a:ext cx="28027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/>
              <a:t>Exploits the fact that the </a:t>
            </a:r>
            <a:r>
              <a:rPr lang="en-GB" sz="2000" b="1" dirty="0">
                <a:solidFill>
                  <a:srgbClr val="0069B4"/>
                </a:solidFill>
              </a:rPr>
              <a:t>location</a:t>
            </a:r>
            <a:r>
              <a:rPr lang="en-GB" sz="2000" dirty="0"/>
              <a:t>, </a:t>
            </a:r>
            <a:r>
              <a:rPr lang="en-GB" sz="2000" b="1" dirty="0">
                <a:solidFill>
                  <a:srgbClr val="0069B4"/>
                </a:solidFill>
              </a:rPr>
              <a:t>shape</a:t>
            </a:r>
            <a:r>
              <a:rPr lang="en-GB" sz="2000" dirty="0"/>
              <a:t> and </a:t>
            </a:r>
            <a:r>
              <a:rPr lang="en-GB" sz="2000" b="1" dirty="0">
                <a:solidFill>
                  <a:srgbClr val="0069B4"/>
                </a:solidFill>
              </a:rPr>
              <a:t>orientation</a:t>
            </a:r>
            <a:r>
              <a:rPr lang="en-GB" sz="2000" dirty="0"/>
              <a:t> of the satellite </a:t>
            </a:r>
            <a:r>
              <a:rPr lang="en-GB" sz="2000" b="1" dirty="0">
                <a:solidFill>
                  <a:srgbClr val="0069B4"/>
                </a:solidFill>
              </a:rPr>
              <a:t>footprint</a:t>
            </a:r>
            <a:r>
              <a:rPr lang="en-GB" sz="2000" dirty="0">
                <a:solidFill>
                  <a:srgbClr val="9D0141"/>
                </a:solidFill>
              </a:rPr>
              <a:t> </a:t>
            </a:r>
            <a:r>
              <a:rPr lang="en-GB" sz="2000" dirty="0"/>
              <a:t>on the ground </a:t>
            </a:r>
            <a:r>
              <a:rPr lang="en-GB" sz="2000" b="1" dirty="0">
                <a:solidFill>
                  <a:srgbClr val="0069B4"/>
                </a:solidFill>
              </a:rPr>
              <a:t>varies</a:t>
            </a:r>
            <a:r>
              <a:rPr lang="en-GB" sz="2000" dirty="0"/>
              <a:t> from one orbit to another</a:t>
            </a:r>
          </a:p>
        </p:txBody>
      </p:sp>
    </p:spTree>
    <p:extLst>
      <p:ext uri="{BB962C8B-B14F-4D97-AF65-F5344CB8AC3E}">
        <p14:creationId xmlns:p14="http://schemas.microsoft.com/office/powerpoint/2010/main" val="207037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lides IASI">
  <a:themeElements>
    <a:clrScheme name="LATMOS">
      <a:dk1>
        <a:srgbClr val="000000"/>
      </a:dk1>
      <a:lt1>
        <a:sysClr val="window" lastClr="FFFFFF"/>
      </a:lt1>
      <a:dk2>
        <a:srgbClr val="003761"/>
      </a:dk2>
      <a:lt2>
        <a:srgbClr val="E6ECF4"/>
      </a:lt2>
      <a:accent1>
        <a:srgbClr val="0069B4"/>
      </a:accent1>
      <a:accent2>
        <a:srgbClr val="E6332A"/>
      </a:accent2>
      <a:accent3>
        <a:srgbClr val="AAB2BF"/>
      </a:accent3>
      <a:accent4>
        <a:srgbClr val="F07E26"/>
      </a:accent4>
      <a:accent5>
        <a:srgbClr val="00528C"/>
      </a:accent5>
      <a:accent6>
        <a:srgbClr val="76B82A"/>
      </a:accent6>
      <a:hlink>
        <a:srgbClr val="0094CD"/>
      </a:hlink>
      <a:folHlink>
        <a:srgbClr val="5FC4E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 w="19050" cap="rnd">
          <a:noFill/>
          <a:round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22276</TotalTime>
  <Words>2224</Words>
  <Application>Microsoft Office PowerPoint</Application>
  <PresentationFormat>Personnalisé</PresentationFormat>
  <Paragraphs>415</Paragraphs>
  <Slides>31</Slides>
  <Notes>2</Notes>
  <HiddenSlides>0</HiddenSlides>
  <MMClips>1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8" baseType="lpstr">
      <vt:lpstr>Calibri Light</vt:lpstr>
      <vt:lpstr>Arial</vt:lpstr>
      <vt:lpstr>Calibri</vt:lpstr>
      <vt:lpstr>Century Gothic</vt:lpstr>
      <vt:lpstr>Wingdings</vt:lpstr>
      <vt:lpstr>Times New Roman</vt:lpstr>
      <vt:lpstr>Slides IASI</vt:lpstr>
      <vt:lpstr>Satellite monitoring of ammonia:  from point sources to long-term trends</vt:lpstr>
      <vt:lpstr>Présentation PowerPoint</vt:lpstr>
      <vt:lpstr>Présentation PowerPoint</vt:lpstr>
      <vt:lpstr>Présentation PowerPoint</vt:lpstr>
      <vt:lpstr>IASI-NH3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Satellite monitoring of ammonia:  from point sources to long-term trends</vt:lpstr>
      <vt:lpstr>Présentation PowerPoint</vt:lpstr>
      <vt:lpstr>Présentation PowerPoint</vt:lpstr>
      <vt:lpstr>Satellite monitoring of ammonia:  from point sources to long-term trends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Gaëlle Katchourine</dc:creator>
  <cp:lastModifiedBy>Bransolle Elodie (PRODIGIMA FILM)</cp:lastModifiedBy>
  <cp:revision>283</cp:revision>
  <dcterms:created xsi:type="dcterms:W3CDTF">2018-08-10T09:28:19Z</dcterms:created>
  <dcterms:modified xsi:type="dcterms:W3CDTF">2022-02-17T14:10:11Z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2018-08-10T00:00:00Z</vt:filetime>
  </property>
  <property fmtid="{D5CDD505-2E9C-101B-9397-08002B2CF9AE}" pid="3" name="Creator">
    <vt:lpwstr>Adobe InDesign CC 13.1 (Windows)</vt:lpwstr>
  </property>
  <property fmtid="{D5CDD505-2E9C-101B-9397-08002B2CF9AE}" pid="4" name="LastSaved">
    <vt:filetime>2018-08-10T00:00:00Z</vt:filetime>
  </property>
</Properties>
</file>